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3"/>
  </p:handoutMasterIdLst>
  <p:sldIdLst>
    <p:sldId id="256" r:id="rId2"/>
  </p:sldIdLst>
  <p:sldSz cx="32404050" cy="46805850"/>
  <p:notesSz cx="6858000" cy="9144000"/>
  <p:defaultTextStyle>
    <a:defPPr>
      <a:defRPr lang="ru-RU"/>
    </a:defPPr>
    <a:lvl1pPr algn="l" rtl="0" fontAlgn="base">
      <a:spcBef>
        <a:spcPct val="0"/>
      </a:spcBef>
      <a:spcAft>
        <a:spcPct val="0"/>
      </a:spcAft>
      <a:defRPr sz="9900" kern="1200">
        <a:solidFill>
          <a:schemeClr val="tx1"/>
        </a:solidFill>
        <a:latin typeface="Arial" charset="0"/>
        <a:ea typeface="+mn-ea"/>
        <a:cs typeface="+mn-cs"/>
      </a:defRPr>
    </a:lvl1pPr>
    <a:lvl2pPr marL="457200" algn="l" rtl="0" fontAlgn="base">
      <a:spcBef>
        <a:spcPct val="0"/>
      </a:spcBef>
      <a:spcAft>
        <a:spcPct val="0"/>
      </a:spcAft>
      <a:defRPr sz="9900" kern="1200">
        <a:solidFill>
          <a:schemeClr val="tx1"/>
        </a:solidFill>
        <a:latin typeface="Arial" charset="0"/>
        <a:ea typeface="+mn-ea"/>
        <a:cs typeface="+mn-cs"/>
      </a:defRPr>
    </a:lvl2pPr>
    <a:lvl3pPr marL="914400" algn="l" rtl="0" fontAlgn="base">
      <a:spcBef>
        <a:spcPct val="0"/>
      </a:spcBef>
      <a:spcAft>
        <a:spcPct val="0"/>
      </a:spcAft>
      <a:defRPr sz="9900" kern="1200">
        <a:solidFill>
          <a:schemeClr val="tx1"/>
        </a:solidFill>
        <a:latin typeface="Arial" charset="0"/>
        <a:ea typeface="+mn-ea"/>
        <a:cs typeface="+mn-cs"/>
      </a:defRPr>
    </a:lvl3pPr>
    <a:lvl4pPr marL="1371600" algn="l" rtl="0" fontAlgn="base">
      <a:spcBef>
        <a:spcPct val="0"/>
      </a:spcBef>
      <a:spcAft>
        <a:spcPct val="0"/>
      </a:spcAft>
      <a:defRPr sz="9900" kern="1200">
        <a:solidFill>
          <a:schemeClr val="tx1"/>
        </a:solidFill>
        <a:latin typeface="Arial" charset="0"/>
        <a:ea typeface="+mn-ea"/>
        <a:cs typeface="+mn-cs"/>
      </a:defRPr>
    </a:lvl4pPr>
    <a:lvl5pPr marL="1828800" algn="l" rtl="0" fontAlgn="base">
      <a:spcBef>
        <a:spcPct val="0"/>
      </a:spcBef>
      <a:spcAft>
        <a:spcPct val="0"/>
      </a:spcAft>
      <a:defRPr sz="9900" kern="1200">
        <a:solidFill>
          <a:schemeClr val="tx1"/>
        </a:solidFill>
        <a:latin typeface="Arial" charset="0"/>
        <a:ea typeface="+mn-ea"/>
        <a:cs typeface="+mn-cs"/>
      </a:defRPr>
    </a:lvl5pPr>
    <a:lvl6pPr marL="2286000" algn="l" defTabSz="914400" rtl="0" eaLnBrk="1" latinLnBrk="0" hangingPunct="1">
      <a:defRPr sz="9900" kern="1200">
        <a:solidFill>
          <a:schemeClr val="tx1"/>
        </a:solidFill>
        <a:latin typeface="Arial" charset="0"/>
        <a:ea typeface="+mn-ea"/>
        <a:cs typeface="+mn-cs"/>
      </a:defRPr>
    </a:lvl6pPr>
    <a:lvl7pPr marL="2743200" algn="l" defTabSz="914400" rtl="0" eaLnBrk="1" latinLnBrk="0" hangingPunct="1">
      <a:defRPr sz="9900" kern="1200">
        <a:solidFill>
          <a:schemeClr val="tx1"/>
        </a:solidFill>
        <a:latin typeface="Arial" charset="0"/>
        <a:ea typeface="+mn-ea"/>
        <a:cs typeface="+mn-cs"/>
      </a:defRPr>
    </a:lvl7pPr>
    <a:lvl8pPr marL="3200400" algn="l" defTabSz="914400" rtl="0" eaLnBrk="1" latinLnBrk="0" hangingPunct="1">
      <a:defRPr sz="9900" kern="1200">
        <a:solidFill>
          <a:schemeClr val="tx1"/>
        </a:solidFill>
        <a:latin typeface="Arial" charset="0"/>
        <a:ea typeface="+mn-ea"/>
        <a:cs typeface="+mn-cs"/>
      </a:defRPr>
    </a:lvl8pPr>
    <a:lvl9pPr marL="3657600" algn="l" defTabSz="914400" rtl="0" eaLnBrk="1" latinLnBrk="0" hangingPunct="1">
      <a:defRPr sz="9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3399FF"/>
    <a:srgbClr val="0066CC"/>
    <a:srgbClr val="FFCC66"/>
    <a:srgbClr val="A50021"/>
    <a:srgbClr val="FF9966"/>
    <a:srgbClr val="33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autoAdjust="0"/>
    <p:restoredTop sz="99424" autoAdjust="0"/>
  </p:normalViewPr>
  <p:slideViewPr>
    <p:cSldViewPr>
      <p:cViewPr>
        <p:scale>
          <a:sx n="50" d="100"/>
          <a:sy n="50" d="100"/>
        </p:scale>
        <p:origin x="-348" y="8232"/>
      </p:cViewPr>
      <p:guideLst>
        <p:guide orient="horz" pos="14742"/>
        <p:guide pos="102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A1BBCF63-7141-41A2-9EED-AF767D99CFC0}" type="datetimeFigureOut">
              <a:rPr lang="ru-RU"/>
              <a:pPr>
                <a:defRPr/>
              </a:pPr>
              <a:t>14.11.2017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F20C496-1952-4DC0-B513-C49D1BE9CD15}"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0463" y="14539913"/>
            <a:ext cx="27543125" cy="1003300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860925" y="26523950"/>
            <a:ext cx="22682200" cy="11960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D1E3D6-8EFC-420C-BEDA-092888C1D95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5F8A31-6851-4FF9-A9AC-7FF483CED9F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3493413" y="1874838"/>
            <a:ext cx="7289800" cy="399367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20838" y="1874838"/>
            <a:ext cx="21720175" cy="399367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59827E2-0C1D-49B6-AF39-CCD028E62A0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E5B14C3-7C4E-4CE2-9F2A-0FE94F36A77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9050" y="30076775"/>
            <a:ext cx="27544713" cy="92964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2559050" y="19838988"/>
            <a:ext cx="27544713" cy="102377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8BE1DF8-1AC0-4DE4-82B4-182424FE690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20838" y="10922000"/>
            <a:ext cx="14504987" cy="3088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6278225" y="10922000"/>
            <a:ext cx="14504988" cy="3088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725C447-AD01-4B90-A37C-06347FF14FF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620838" y="10477500"/>
            <a:ext cx="14316075" cy="4365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620838" y="14843125"/>
            <a:ext cx="14316075" cy="26968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6460788" y="10477500"/>
            <a:ext cx="14322425" cy="4365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16460788" y="14843125"/>
            <a:ext cx="14322425" cy="26968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FD4545C-F51E-497E-B946-1E591A57AE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B2F23F7-EEF8-4BD1-832D-39ECDE4A514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600FC3A-3526-4E86-8F76-8CBB7016E38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838" y="1863725"/>
            <a:ext cx="10660062" cy="79311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12669838" y="1863725"/>
            <a:ext cx="18113375" cy="3994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620838" y="9794875"/>
            <a:ext cx="10660062" cy="32016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3968AE1-5F69-4CB8-A811-46DD656273E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1588" y="32764413"/>
            <a:ext cx="19442112" cy="38671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6351588" y="4181475"/>
            <a:ext cx="19442112" cy="280844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51588" y="36631563"/>
            <a:ext cx="19442112" cy="54943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D29FFB0-FCD0-4870-AAF5-599BAC622B6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20838" y="1874838"/>
            <a:ext cx="29162375" cy="7800975"/>
          </a:xfrm>
          <a:prstGeom prst="rect">
            <a:avLst/>
          </a:prstGeom>
          <a:noFill/>
          <a:ln w="9525">
            <a:noFill/>
            <a:miter lim="800000"/>
            <a:headEnd/>
            <a:tailEnd/>
          </a:ln>
        </p:spPr>
        <p:txBody>
          <a:bodyPr vert="horz" wrap="square" lIns="452450" tIns="226220" rIns="452450" bIns="2262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1620838" y="10922000"/>
            <a:ext cx="29162375" cy="30889575"/>
          </a:xfrm>
          <a:prstGeom prst="rect">
            <a:avLst/>
          </a:prstGeom>
          <a:noFill/>
          <a:ln w="9525">
            <a:noFill/>
            <a:miter lim="800000"/>
            <a:headEnd/>
            <a:tailEnd/>
          </a:ln>
        </p:spPr>
        <p:txBody>
          <a:bodyPr vert="horz" wrap="square" lIns="452450" tIns="226220" rIns="452450" bIns="2262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1620838" y="42624375"/>
            <a:ext cx="7559675" cy="3249613"/>
          </a:xfrm>
          <a:prstGeom prst="rect">
            <a:avLst/>
          </a:prstGeom>
          <a:noFill/>
          <a:ln w="9525">
            <a:noFill/>
            <a:miter lim="800000"/>
            <a:headEnd/>
            <a:tailEnd/>
          </a:ln>
          <a:effectLst/>
        </p:spPr>
        <p:txBody>
          <a:bodyPr vert="horz" wrap="square" lIns="452450" tIns="226220" rIns="452450" bIns="226220" numCol="1" anchor="t" anchorCtr="0" compatLnSpc="1">
            <a:prstTxWarp prst="textNoShape">
              <a:avLst/>
            </a:prstTxWarp>
          </a:bodyPr>
          <a:lstStyle>
            <a:lvl1pPr>
              <a:defRPr sz="6900"/>
            </a:lvl1pPr>
          </a:lstStyle>
          <a:p>
            <a:pPr>
              <a:defRPr/>
            </a:pPr>
            <a:endParaRPr lang="ru-RU"/>
          </a:p>
        </p:txBody>
      </p:sp>
      <p:sp>
        <p:nvSpPr>
          <p:cNvPr id="1029" name="Rectangle 5"/>
          <p:cNvSpPr>
            <a:spLocks noGrp="1" noChangeArrowheads="1"/>
          </p:cNvSpPr>
          <p:nvPr>
            <p:ph type="ftr" sz="quarter" idx="3"/>
          </p:nvPr>
        </p:nvSpPr>
        <p:spPr bwMode="auto">
          <a:xfrm>
            <a:off x="11071225" y="42624375"/>
            <a:ext cx="10261600" cy="3249613"/>
          </a:xfrm>
          <a:prstGeom prst="rect">
            <a:avLst/>
          </a:prstGeom>
          <a:noFill/>
          <a:ln w="9525">
            <a:noFill/>
            <a:miter lim="800000"/>
            <a:headEnd/>
            <a:tailEnd/>
          </a:ln>
          <a:effectLst/>
        </p:spPr>
        <p:txBody>
          <a:bodyPr vert="horz" wrap="square" lIns="452450" tIns="226220" rIns="452450" bIns="226220" numCol="1" anchor="t" anchorCtr="0" compatLnSpc="1">
            <a:prstTxWarp prst="textNoShape">
              <a:avLst/>
            </a:prstTxWarp>
          </a:bodyPr>
          <a:lstStyle>
            <a:lvl1pPr algn="ctr">
              <a:defRPr sz="6900"/>
            </a:lvl1pPr>
          </a:lstStyle>
          <a:p>
            <a:pPr>
              <a:defRPr/>
            </a:pPr>
            <a:endParaRPr lang="ru-RU"/>
          </a:p>
        </p:txBody>
      </p:sp>
      <p:sp>
        <p:nvSpPr>
          <p:cNvPr id="1030" name="Rectangle 6"/>
          <p:cNvSpPr>
            <a:spLocks noGrp="1" noChangeArrowheads="1"/>
          </p:cNvSpPr>
          <p:nvPr>
            <p:ph type="sldNum" sz="quarter" idx="4"/>
          </p:nvPr>
        </p:nvSpPr>
        <p:spPr bwMode="auto">
          <a:xfrm>
            <a:off x="23223538" y="42624375"/>
            <a:ext cx="7559675" cy="3249613"/>
          </a:xfrm>
          <a:prstGeom prst="rect">
            <a:avLst/>
          </a:prstGeom>
          <a:noFill/>
          <a:ln w="9525">
            <a:noFill/>
            <a:miter lim="800000"/>
            <a:headEnd/>
            <a:tailEnd/>
          </a:ln>
          <a:effectLst/>
        </p:spPr>
        <p:txBody>
          <a:bodyPr vert="horz" wrap="square" lIns="452450" tIns="226220" rIns="452450" bIns="226220" numCol="1" anchor="t" anchorCtr="0" compatLnSpc="1">
            <a:prstTxWarp prst="textNoShape">
              <a:avLst/>
            </a:prstTxWarp>
          </a:bodyPr>
          <a:lstStyle>
            <a:lvl1pPr algn="r">
              <a:defRPr sz="6900"/>
            </a:lvl1pPr>
          </a:lstStyle>
          <a:p>
            <a:pPr>
              <a:defRPr/>
            </a:pPr>
            <a:fld id="{2474EAB2-8FAF-4464-A677-2160B139FFB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defRPr>
      </a:lvl2pPr>
      <a:lvl3pPr algn="ctr" defTabSz="4525963" rtl="0" eaLnBrk="0" fontAlgn="base" hangingPunct="0">
        <a:spcBef>
          <a:spcPct val="0"/>
        </a:spcBef>
        <a:spcAft>
          <a:spcPct val="0"/>
        </a:spcAft>
        <a:defRPr sz="21800">
          <a:solidFill>
            <a:schemeClr val="tx2"/>
          </a:solidFill>
          <a:latin typeface="Arial" charset="0"/>
        </a:defRPr>
      </a:lvl3pPr>
      <a:lvl4pPr algn="ctr" defTabSz="4525963" rtl="0" eaLnBrk="0" fontAlgn="base" hangingPunct="0">
        <a:spcBef>
          <a:spcPct val="0"/>
        </a:spcBef>
        <a:spcAft>
          <a:spcPct val="0"/>
        </a:spcAft>
        <a:defRPr sz="21800">
          <a:solidFill>
            <a:schemeClr val="tx2"/>
          </a:solidFill>
          <a:latin typeface="Arial" charset="0"/>
        </a:defRPr>
      </a:lvl4pPr>
      <a:lvl5pPr algn="ctr" defTabSz="4525963" rtl="0" eaLnBrk="0" fontAlgn="base" hangingPunct="0">
        <a:spcBef>
          <a:spcPct val="0"/>
        </a:spcBef>
        <a:spcAft>
          <a:spcPct val="0"/>
        </a:spcAft>
        <a:defRPr sz="21800">
          <a:solidFill>
            <a:schemeClr val="tx2"/>
          </a:solidFill>
          <a:latin typeface="Arial" charset="0"/>
        </a:defRPr>
      </a:lvl5pPr>
      <a:lvl6pPr marL="457200" algn="ctr" defTabSz="4525963" rtl="0" fontAlgn="base">
        <a:spcBef>
          <a:spcPct val="0"/>
        </a:spcBef>
        <a:spcAft>
          <a:spcPct val="0"/>
        </a:spcAft>
        <a:defRPr sz="21800">
          <a:solidFill>
            <a:schemeClr val="tx2"/>
          </a:solidFill>
          <a:latin typeface="Arial" charset="0"/>
        </a:defRPr>
      </a:lvl6pPr>
      <a:lvl7pPr marL="914400" algn="ctr" defTabSz="4525963" rtl="0" fontAlgn="base">
        <a:spcBef>
          <a:spcPct val="0"/>
        </a:spcBef>
        <a:spcAft>
          <a:spcPct val="0"/>
        </a:spcAft>
        <a:defRPr sz="21800">
          <a:solidFill>
            <a:schemeClr val="tx2"/>
          </a:solidFill>
          <a:latin typeface="Arial" charset="0"/>
        </a:defRPr>
      </a:lvl7pPr>
      <a:lvl8pPr marL="1371600" algn="ctr" defTabSz="4525963" rtl="0" fontAlgn="base">
        <a:spcBef>
          <a:spcPct val="0"/>
        </a:spcBef>
        <a:spcAft>
          <a:spcPct val="0"/>
        </a:spcAft>
        <a:defRPr sz="21800">
          <a:solidFill>
            <a:schemeClr val="tx2"/>
          </a:solidFill>
          <a:latin typeface="Arial" charset="0"/>
        </a:defRPr>
      </a:lvl8pPr>
      <a:lvl9pPr marL="1828800" algn="ctr" defTabSz="4525963" rtl="0" fontAlgn="base">
        <a:spcBef>
          <a:spcPct val="0"/>
        </a:spcBef>
        <a:spcAft>
          <a:spcPct val="0"/>
        </a:spcAft>
        <a:defRPr sz="21800">
          <a:solidFill>
            <a:schemeClr val="tx2"/>
          </a:solidFill>
          <a:latin typeface="Arial" charset="0"/>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defRPr>
      </a:lvl2pPr>
      <a:lvl3pPr marL="5657850" indent="-1131888" algn="l" defTabSz="4525963" rtl="0" eaLnBrk="0" fontAlgn="base" hangingPunct="0">
        <a:spcBef>
          <a:spcPct val="20000"/>
        </a:spcBef>
        <a:spcAft>
          <a:spcPct val="0"/>
        </a:spcAft>
        <a:buChar char="•"/>
        <a:defRPr sz="11900">
          <a:solidFill>
            <a:schemeClr val="tx1"/>
          </a:solidFill>
          <a:latin typeface="+mn-lt"/>
        </a:defRPr>
      </a:lvl3pPr>
      <a:lvl4pPr marL="7921625" indent="-1131888" algn="l" defTabSz="4525963" rtl="0" eaLnBrk="0" fontAlgn="base" hangingPunct="0">
        <a:spcBef>
          <a:spcPct val="20000"/>
        </a:spcBef>
        <a:spcAft>
          <a:spcPct val="0"/>
        </a:spcAft>
        <a:buChar char="–"/>
        <a:defRPr sz="9900">
          <a:solidFill>
            <a:schemeClr val="tx1"/>
          </a:solidFill>
          <a:latin typeface="+mn-lt"/>
        </a:defRPr>
      </a:lvl4pPr>
      <a:lvl5pPr marL="10183813" indent="-1131888" algn="l" defTabSz="4525963" rtl="0" eaLnBrk="0" fontAlgn="base" hangingPunct="0">
        <a:spcBef>
          <a:spcPct val="20000"/>
        </a:spcBef>
        <a:spcAft>
          <a:spcPct val="0"/>
        </a:spcAft>
        <a:buChar char="»"/>
        <a:defRPr sz="9900">
          <a:solidFill>
            <a:schemeClr val="tx1"/>
          </a:solidFill>
          <a:latin typeface="+mn-lt"/>
        </a:defRPr>
      </a:lvl5pPr>
      <a:lvl6pPr marL="10641013" indent="-1131888" algn="l" defTabSz="4525963" rtl="0" fontAlgn="base">
        <a:spcBef>
          <a:spcPct val="20000"/>
        </a:spcBef>
        <a:spcAft>
          <a:spcPct val="0"/>
        </a:spcAft>
        <a:buChar char="»"/>
        <a:defRPr sz="9900">
          <a:solidFill>
            <a:schemeClr val="tx1"/>
          </a:solidFill>
          <a:latin typeface="+mn-lt"/>
        </a:defRPr>
      </a:lvl6pPr>
      <a:lvl7pPr marL="11098213" indent="-1131888" algn="l" defTabSz="4525963" rtl="0" fontAlgn="base">
        <a:spcBef>
          <a:spcPct val="20000"/>
        </a:spcBef>
        <a:spcAft>
          <a:spcPct val="0"/>
        </a:spcAft>
        <a:buChar char="»"/>
        <a:defRPr sz="9900">
          <a:solidFill>
            <a:schemeClr val="tx1"/>
          </a:solidFill>
          <a:latin typeface="+mn-lt"/>
        </a:defRPr>
      </a:lvl7pPr>
      <a:lvl8pPr marL="11555413" indent="-1131888" algn="l" defTabSz="4525963" rtl="0" fontAlgn="base">
        <a:spcBef>
          <a:spcPct val="20000"/>
        </a:spcBef>
        <a:spcAft>
          <a:spcPct val="0"/>
        </a:spcAft>
        <a:buChar char="»"/>
        <a:defRPr sz="9900">
          <a:solidFill>
            <a:schemeClr val="tx1"/>
          </a:solidFill>
          <a:latin typeface="+mn-lt"/>
        </a:defRPr>
      </a:lvl8pPr>
      <a:lvl9pPr marL="12012613" indent="-1131888" algn="l" defTabSz="4525963" rtl="0" fontAlgn="base">
        <a:spcBef>
          <a:spcPct val="20000"/>
        </a:spcBef>
        <a:spcAft>
          <a:spcPct val="0"/>
        </a:spcAft>
        <a:buChar char="»"/>
        <a:defRPr sz="9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99FF"/>
            </a:gs>
            <a:gs pos="50000">
              <a:srgbClr val="FFFFFF"/>
            </a:gs>
            <a:gs pos="100000">
              <a:srgbClr val="3399FF"/>
            </a:gs>
          </a:gsLst>
          <a:lin ang="18900000" scaled="1"/>
        </a:gradFill>
        <a:effectLst/>
      </p:bgPr>
    </p:bg>
    <p:spTree>
      <p:nvGrpSpPr>
        <p:cNvPr id="1" name=""/>
        <p:cNvGrpSpPr/>
        <p:nvPr/>
      </p:nvGrpSpPr>
      <p:grpSpPr>
        <a:xfrm>
          <a:off x="0" y="0"/>
          <a:ext cx="0" cy="0"/>
          <a:chOff x="0" y="0"/>
          <a:chExt cx="0" cy="0"/>
        </a:xfrm>
      </p:grpSpPr>
      <p:graphicFrame>
        <p:nvGraphicFramePr>
          <p:cNvPr id="38" name="Таблица 37"/>
          <p:cNvGraphicFramePr>
            <a:graphicFrameLocks noGrp="1"/>
          </p:cNvGraphicFramePr>
          <p:nvPr/>
        </p:nvGraphicFramePr>
        <p:xfrm>
          <a:off x="17345033" y="15918541"/>
          <a:ext cx="13001715" cy="4626864"/>
        </p:xfrm>
        <a:graphic>
          <a:graphicData uri="http://schemas.openxmlformats.org/drawingml/2006/table">
            <a:tbl>
              <a:tblPr/>
              <a:tblGrid>
                <a:gridCol w="2166259"/>
                <a:gridCol w="2167646"/>
                <a:gridCol w="2166259"/>
                <a:gridCol w="2167646"/>
                <a:gridCol w="2166259"/>
                <a:gridCol w="2167646"/>
              </a:tblGrid>
              <a:tr h="190500">
                <a:tc>
                  <a:txBody>
                    <a:bodyPr/>
                    <a:lstStyle/>
                    <a:p>
                      <a:pPr indent="0" algn="ctr">
                        <a:lnSpc>
                          <a:spcPct val="115000"/>
                        </a:lnSpc>
                        <a:spcAft>
                          <a:spcPts val="0"/>
                        </a:spcAft>
                      </a:pPr>
                      <a:r>
                        <a:rPr lang="ru-RU" sz="2400" b="1" dirty="0">
                          <a:latin typeface="Times New Roman" pitchFamily="18" charset="0"/>
                          <a:ea typeface="Times New Roman"/>
                          <a:cs typeface="Times New Roman" pitchFamily="18" charset="0"/>
                        </a:rPr>
                        <a:t>Номер</a:t>
                      </a:r>
                      <a:endParaRPr lang="ru-RU"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b="1">
                          <a:latin typeface="Times New Roman" pitchFamily="18" charset="0"/>
                          <a:ea typeface="Times New Roman"/>
                          <a:cs typeface="Times New Roman" pitchFamily="18" charset="0"/>
                        </a:rPr>
                        <a:t>Волновое число </a:t>
                      </a:r>
                      <a:r>
                        <a:rPr lang="en-US" sz="2400" b="1" i="1">
                          <a:latin typeface="Times New Roman" pitchFamily="18" charset="0"/>
                          <a:ea typeface="Times New Roman"/>
                          <a:cs typeface="Times New Roman" pitchFamily="18" charset="0"/>
                        </a:rPr>
                        <a:t>k</a:t>
                      </a:r>
                      <a:r>
                        <a:rPr lang="ru-RU" sz="2400" b="1">
                          <a:latin typeface="Times New Roman" pitchFamily="18" charset="0"/>
                          <a:ea typeface="Times New Roman"/>
                          <a:cs typeface="Times New Roman" pitchFamily="18" charset="0"/>
                        </a:rPr>
                        <a:t>, рад/см</a:t>
                      </a:r>
                      <a:endParaRPr lang="ru-RU"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b="1" dirty="0">
                          <a:latin typeface="Times New Roman" pitchFamily="18" charset="0"/>
                          <a:ea typeface="Times New Roman"/>
                          <a:cs typeface="Times New Roman" pitchFamily="18" charset="0"/>
                        </a:rPr>
                        <a:t>Номер</a:t>
                      </a:r>
                      <a:endParaRPr lang="ru-RU"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b="1">
                          <a:latin typeface="Times New Roman" pitchFamily="18" charset="0"/>
                          <a:ea typeface="Times New Roman"/>
                          <a:cs typeface="Times New Roman" pitchFamily="18" charset="0"/>
                        </a:rPr>
                        <a:t>Волновое число </a:t>
                      </a:r>
                      <a:r>
                        <a:rPr lang="en-US" sz="2400" b="1" i="1">
                          <a:latin typeface="Times New Roman" pitchFamily="18" charset="0"/>
                          <a:ea typeface="Times New Roman"/>
                          <a:cs typeface="Times New Roman" pitchFamily="18" charset="0"/>
                        </a:rPr>
                        <a:t>k</a:t>
                      </a:r>
                      <a:r>
                        <a:rPr lang="ru-RU" sz="2400" b="1">
                          <a:latin typeface="Times New Roman" pitchFamily="18" charset="0"/>
                          <a:ea typeface="Times New Roman"/>
                          <a:cs typeface="Times New Roman" pitchFamily="18" charset="0"/>
                        </a:rPr>
                        <a:t>, рад/см</a:t>
                      </a:r>
                      <a:endParaRPr lang="ru-RU"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b="1">
                          <a:latin typeface="Times New Roman" pitchFamily="18" charset="0"/>
                          <a:ea typeface="Times New Roman"/>
                          <a:cs typeface="Times New Roman" pitchFamily="18" charset="0"/>
                        </a:rPr>
                        <a:t>Номер</a:t>
                      </a:r>
                      <a:endParaRPr lang="ru-RU"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b="1">
                          <a:latin typeface="Times New Roman" pitchFamily="18" charset="0"/>
                          <a:ea typeface="Times New Roman"/>
                          <a:cs typeface="Times New Roman" pitchFamily="18" charset="0"/>
                        </a:rPr>
                        <a:t>Волновое число </a:t>
                      </a:r>
                      <a:r>
                        <a:rPr lang="en-US" sz="2400" b="1" i="1">
                          <a:latin typeface="Times New Roman" pitchFamily="18" charset="0"/>
                          <a:ea typeface="Times New Roman"/>
                          <a:cs typeface="Times New Roman" pitchFamily="18" charset="0"/>
                        </a:rPr>
                        <a:t>k</a:t>
                      </a:r>
                      <a:r>
                        <a:rPr lang="ru-RU" sz="2400" b="1">
                          <a:latin typeface="Times New Roman" pitchFamily="18" charset="0"/>
                          <a:ea typeface="Times New Roman"/>
                          <a:cs typeface="Times New Roman" pitchFamily="18" charset="0"/>
                        </a:rPr>
                        <a:t>, рад/см</a:t>
                      </a:r>
                      <a:endParaRPr lang="ru-RU"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0,392302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dirty="0">
                          <a:latin typeface="Times New Roman" pitchFamily="18" charset="0"/>
                          <a:ea typeface="Times New Roman"/>
                          <a:cs typeface="Times New Roman"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dirty="0">
                          <a:latin typeface="Times New Roman" pitchFamily="18" charset="0"/>
                          <a:ea typeface="Times New Roman"/>
                          <a:cs typeface="Times New Roman" pitchFamily="18" charset="0"/>
                        </a:rPr>
                        <a:t>2,35216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dirty="0">
                          <a:latin typeface="Times New Roman" pitchFamily="18" charset="0"/>
                          <a:ea typeface="Times New Roman"/>
                          <a:cs typeface="Times New Roman"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dirty="0">
                          <a:latin typeface="Times New Roman" pitchFamily="18" charset="0"/>
                          <a:ea typeface="Times New Roman"/>
                          <a:cs typeface="Times New Roman" pitchFamily="18" charset="0"/>
                        </a:rPr>
                        <a:t>13,9635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0,488304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2,92778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17,3806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0,613878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3,64425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21,8502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0,771745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4,58142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27,1973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0,960603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5,70256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34,1914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1,19568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7,16905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42,5586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1,50316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8,92343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15000"/>
                        </a:lnSpc>
                      </a:pPr>
                      <a:endParaRPr lang="ru-RU" sz="24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15000"/>
                        </a:lnSpc>
                      </a:pPr>
                      <a:endParaRPr lang="ru-RU" sz="24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1,87101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ru-RU" sz="2400">
                          <a:latin typeface="Times New Roman" pitchFamily="18" charset="0"/>
                          <a:ea typeface="Times New Roman"/>
                          <a:cs typeface="Times New Roman" pitchFamily="18" charset="0"/>
                        </a:rPr>
                        <a:t>11,2182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15000"/>
                        </a:lnSpc>
                      </a:pPr>
                      <a:endParaRPr lang="ru-RU" sz="240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15000"/>
                        </a:lnSpc>
                      </a:pPr>
                      <a:endParaRPr lang="ru-RU" sz="2400" dirty="0">
                        <a:latin typeface="Times New Roman" pitchFamily="18"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9" name="Группа 48"/>
          <p:cNvGrpSpPr/>
          <p:nvPr/>
        </p:nvGrpSpPr>
        <p:grpSpPr>
          <a:xfrm>
            <a:off x="0" y="0"/>
            <a:ext cx="32404050" cy="46237677"/>
            <a:chOff x="0" y="0"/>
            <a:chExt cx="32404050" cy="46237677"/>
          </a:xfrm>
        </p:grpSpPr>
        <p:sp>
          <p:nvSpPr>
            <p:cNvPr id="46" name="Прямоугольник 45"/>
            <p:cNvSpPr/>
            <p:nvPr/>
          </p:nvSpPr>
          <p:spPr bwMode="auto">
            <a:xfrm>
              <a:off x="16273463" y="26974825"/>
              <a:ext cx="15001874" cy="13573220"/>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defRPr/>
              </a:pPr>
              <a:r>
                <a:rPr lang="ru-RU" sz="2800" b="1" dirty="0" smtClean="0">
                  <a:latin typeface="Times New Roman" pitchFamily="18" charset="0"/>
                  <a:cs typeface="Times New Roman" pitchFamily="18" charset="0"/>
                </a:rPr>
                <a:t>Результаты восстановления спектра </a:t>
              </a:r>
            </a:p>
            <a:p>
              <a:pPr algn="ctr">
                <a:defRPr/>
              </a:pPr>
              <a:endParaRPr lang="ru-RU" sz="2800" b="1" dirty="0" smtClean="0">
                <a:latin typeface="Times New Roman" pitchFamily="18" charset="0"/>
                <a:cs typeface="Times New Roman" pitchFamily="18" charset="0"/>
              </a:endParaRPr>
            </a:p>
            <a:p>
              <a:pPr algn="just">
                <a:defRPr/>
              </a:pPr>
              <a:r>
                <a:rPr lang="ru-RU" sz="2800" dirty="0" smtClean="0">
                  <a:latin typeface="Times New Roman" pitchFamily="18" charset="0"/>
                  <a:cs typeface="Times New Roman" pitchFamily="18" charset="0"/>
                </a:rPr>
                <a:t>	</a:t>
              </a:r>
            </a:p>
          </p:txBody>
        </p:sp>
        <p:sp>
          <p:nvSpPr>
            <p:cNvPr id="39" name="Прямоугольник 38"/>
            <p:cNvSpPr/>
            <p:nvPr/>
          </p:nvSpPr>
          <p:spPr bwMode="auto">
            <a:xfrm>
              <a:off x="1057169" y="14758927"/>
              <a:ext cx="15001874" cy="10787138"/>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defRPr/>
              </a:pPr>
              <a:r>
                <a:rPr lang="ru-RU" sz="2800" b="1" dirty="0" smtClean="0">
                  <a:latin typeface="Times New Roman" pitchFamily="18" charset="0"/>
                  <a:cs typeface="Times New Roman" pitchFamily="18" charset="0"/>
                </a:rPr>
                <a:t>Нейронная сеть</a:t>
              </a:r>
            </a:p>
            <a:p>
              <a:pPr algn="just">
                <a:defRPr/>
              </a:pPr>
              <a:endParaRPr lang="ru-RU" sz="2800" b="1"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Решаемая задача заключается в сопоставлении входных и выходных данных. Для этих целей подходит самый простой тип нейронной сети, а именно сеть с прямым распространением сигнала и обратным распространением ошибки (</a:t>
              </a:r>
              <a:r>
                <a:rPr lang="ru-RU" sz="2800" dirty="0" err="1" smtClean="0">
                  <a:latin typeface="Times New Roman" pitchFamily="18" charset="0"/>
                  <a:cs typeface="Times New Roman" pitchFamily="18" charset="0"/>
                </a:rPr>
                <a:t>feed-forward</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back</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propagation</a:t>
              </a:r>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Большое количество попыток обучения и сравнение результатов работы разных конфигураций нейронных сетей привели к тому, что сеть из трех слоев с 14 и 25 нейронами на скрытых слоях и 25 нейронами на выходном слое наилучшим образом связывает входные и выходные наборы данных. Передаточная функция – гиперболический </a:t>
              </a:r>
              <a:r>
                <a:rPr lang="ru-RU" sz="2800" dirty="0" err="1" smtClean="0">
                  <a:latin typeface="Times New Roman" pitchFamily="18" charset="0"/>
                  <a:cs typeface="Times New Roman" pitchFamily="18" charset="0"/>
                </a:rPr>
                <a:t>тангенс-сигмоид</a:t>
              </a:r>
              <a:r>
                <a:rPr lang="ru-RU"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f</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 = 2/[1+exp(-2</a:t>
              </a:r>
              <a:r>
                <a:rPr lang="en-US" sz="2800" i="1" dirty="0" smtClean="0">
                  <a:latin typeface="Times New Roman" pitchFamily="18" charset="0"/>
                  <a:cs typeface="Times New Roman" pitchFamily="18" charset="0"/>
                </a:rPr>
                <a:t>x</a:t>
              </a:r>
              <a:r>
                <a:rPr lang="en-US" sz="2800" dirty="0" smtClean="0">
                  <a:latin typeface="Times New Roman" pitchFamily="18" charset="0"/>
                  <a:cs typeface="Times New Roman" pitchFamily="18" charset="0"/>
                </a:rPr>
                <a:t>)] – 1</a:t>
              </a:r>
              <a:r>
                <a:rPr lang="ru-RU" sz="2800" dirty="0" smtClean="0">
                  <a:latin typeface="Times New Roman" pitchFamily="18" charset="0"/>
                  <a:cs typeface="Times New Roman" pitchFamily="18" charset="0"/>
                </a:rPr>
                <a:t>.</a:t>
              </a: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Обучение нейронной сети выполнялось на основе данных модельных расчетов интенсивности собственного радиотеплового излучения водной поверхности для следующих условий: температура водной среды – 20 градусов Цельсия, соленость – 17 промилле, усредненный по азимуту спектр ветрового волнения и значение дисперсии уклонов определялись в соответствии с моделью [</a:t>
              </a:r>
              <a:r>
                <a:rPr lang="ru-RU" sz="2800" dirty="0" err="1" smtClean="0">
                  <a:latin typeface="Times New Roman" pitchFamily="18" charset="0"/>
                  <a:cs typeface="Times New Roman" pitchFamily="18" charset="0"/>
                </a:rPr>
                <a:t>Apel</a:t>
              </a:r>
              <a:r>
                <a:rPr lang="ru-RU" sz="2800" dirty="0" smtClean="0">
                  <a:latin typeface="Times New Roman" pitchFamily="18" charset="0"/>
                  <a:cs typeface="Times New Roman" pitchFamily="18" charset="0"/>
                </a:rPr>
                <a:t>, 1997] для скоростей ветра от 1 до 20 м/с, закладываемые ошибки калибровки радиометрических каналов – в пределах от -2 до +2 К.</a:t>
              </a:r>
              <a:endParaRPr lang="ru-RU" sz="2800" dirty="0">
                <a:latin typeface="Times New Roman" pitchFamily="18" charset="0"/>
                <a:cs typeface="Times New Roman" pitchFamily="18" charset="0"/>
              </a:endParaRPr>
            </a:p>
          </p:txBody>
        </p:sp>
        <p:sp>
          <p:nvSpPr>
            <p:cNvPr id="43" name="Прямоугольник 42"/>
            <p:cNvSpPr/>
            <p:nvPr/>
          </p:nvSpPr>
          <p:spPr bwMode="auto">
            <a:xfrm>
              <a:off x="1057169" y="25831817"/>
              <a:ext cx="15002086" cy="15173431"/>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numCol="2" spcCol="720000"/>
            <a:lstStyle/>
            <a:p>
              <a:pPr algn="ctr"/>
              <a:r>
                <a:rPr lang="ru-RU" sz="2800" b="1" dirty="0" smtClean="0">
                  <a:latin typeface="Times New Roman" pitchFamily="18" charset="0"/>
                  <a:cs typeface="Times New Roman" pitchFamily="18" charset="0"/>
                </a:rPr>
                <a:t>Обучение нейронной сети</a:t>
              </a:r>
              <a:endParaRPr lang="en-US" sz="2800" b="1" dirty="0" smtClean="0">
                <a:latin typeface="Times New Roman" pitchFamily="18" charset="0"/>
                <a:cs typeface="Times New Roman" pitchFamily="18" charset="0"/>
              </a:endParaRPr>
            </a:p>
            <a:p>
              <a:pPr algn="ctr"/>
              <a:endParaRPr lang="ru-RU" sz="2800" b="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Обучение сети проводится до тех пор, пока не будет выполнено одно из условий: градиент изменения весовых коэффициентов сети не станет меньше 10</a:t>
              </a:r>
              <a:r>
                <a:rPr lang="ru-RU" sz="2800" baseline="30000" dirty="0" smtClean="0">
                  <a:latin typeface="Times New Roman" pitchFamily="18" charset="0"/>
                  <a:cs typeface="Times New Roman" pitchFamily="18" charset="0"/>
                </a:rPr>
                <a:t>-6</a:t>
              </a:r>
              <a:r>
                <a:rPr lang="ru-RU" sz="2800" dirty="0" smtClean="0">
                  <a:latin typeface="Times New Roman" pitchFamily="18" charset="0"/>
                  <a:cs typeface="Times New Roman" pitchFamily="18" charset="0"/>
                </a:rPr>
                <a:t> или пока не закончится установленный процесс обучения (3000 эпох). Полный цикл обучения составляет порядка 2 часов. Значение ошибки обучения рассчитывается как среднеквадратичная между результатом работы нейронной сети и обучающими выходными данными. На рисунке приведен график ошибки расчета нейронной сети от количества проведенных эпох вычислений. Представленная зависимость имеет ход аналогичный убывающей экспоненциальной функции, не имеет локальных максимумов и минимумов, что значит – сеть сходится и ее архитектура оптимальна для решения поставленной задачи. </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После обучения сети были построены графики корреляции вычислений сети и выходных данных. Как видно из представленного графика получены высокие коэффициенты корреляции между выходным набором данных и вычислениями сети.</a:t>
              </a:r>
              <a:endParaRPr lang="en-US"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Нормирование входных и выходных </a:t>
              </a:r>
              <a:r>
                <a:rPr lang="ru-RU" sz="2800" dirty="0" smtClean="0">
                  <a:latin typeface="Times New Roman" pitchFamily="18" charset="0"/>
                  <a:cs typeface="Times New Roman" pitchFamily="18" charset="0"/>
                </a:rPr>
                <a:t>переменных в рамках </a:t>
              </a:r>
              <a:r>
                <a:rPr lang="ru-RU" sz="2800" smtClean="0">
                  <a:latin typeface="Times New Roman" pitchFamily="18" charset="0"/>
                  <a:cs typeface="Times New Roman" pitchFamily="18" charset="0"/>
                </a:rPr>
                <a:t>модельных расчетов </a:t>
              </a:r>
              <a:r>
                <a:rPr lang="ru-RU" sz="2800" dirty="0" smtClean="0">
                  <a:latin typeface="Times New Roman" pitchFamily="18" charset="0"/>
                  <a:cs typeface="Times New Roman" pitchFamily="18" charset="0"/>
                </a:rPr>
                <a:t>позволяет восстанавливать </a:t>
              </a:r>
              <a:r>
                <a:rPr lang="ru-RU" sz="2800" dirty="0" smtClean="0">
                  <a:latin typeface="Times New Roman" pitchFamily="18" charset="0"/>
                  <a:cs typeface="Times New Roman" pitchFamily="18" charset="0"/>
                </a:rPr>
                <a:t>форму спектра с ошибкой на уровне 1%.</a:t>
              </a:r>
              <a:endParaRPr lang="ru-RU" sz="2800"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1058" name="Text Box 16"/>
            <p:cNvSpPr txBox="1">
              <a:spLocks noChangeArrowheads="1"/>
            </p:cNvSpPr>
            <p:nvPr/>
          </p:nvSpPr>
          <p:spPr bwMode="auto">
            <a:xfrm>
              <a:off x="0" y="45191515"/>
              <a:ext cx="32404050" cy="1046162"/>
            </a:xfrm>
            <a:prstGeom prst="rect">
              <a:avLst/>
            </a:prstGeom>
            <a:noFill/>
            <a:ln w="9525">
              <a:noFill/>
              <a:miter lim="800000"/>
              <a:headEnd/>
              <a:tailEnd/>
            </a:ln>
          </p:spPr>
          <p:txBody>
            <a:bodyPr wrap="square" lIns="91402" tIns="45698" rIns="91402" bIns="45698">
              <a:spAutoFit/>
            </a:bodyPr>
            <a:lstStyle/>
            <a:p>
              <a:pPr algn="ctr" defTabSz="4525963"/>
              <a:r>
                <a:rPr lang="en-US" sz="3000" b="1" dirty="0">
                  <a:latin typeface="Times New Roman" pitchFamily="18" charset="0"/>
                </a:rPr>
                <a:t>© </a:t>
              </a:r>
              <a:r>
                <a:rPr lang="ru-RU" sz="3000" b="1" dirty="0">
                  <a:latin typeface="Times New Roman" pitchFamily="18" charset="0"/>
                </a:rPr>
                <a:t> Институт космических исследований (ИКИ) РАН, Отдел исследований Земли из космоса,</a:t>
              </a:r>
              <a:r>
                <a:rPr lang="en-US" sz="3000" b="1" dirty="0">
                  <a:latin typeface="Times New Roman" pitchFamily="18" charset="0"/>
                </a:rPr>
                <a:t> </a:t>
              </a:r>
              <a:r>
                <a:rPr lang="ru-RU" sz="3000" b="1" dirty="0">
                  <a:latin typeface="Times New Roman" pitchFamily="18" charset="0"/>
                </a:rPr>
                <a:t>Лаборатория микроволновой радиометрии, </a:t>
              </a:r>
              <a:r>
                <a:rPr lang="ru-RU" sz="3000" b="1" dirty="0" smtClean="0">
                  <a:latin typeface="Times New Roman" pitchFamily="18" charset="0"/>
                </a:rPr>
                <a:t>2017</a:t>
              </a:r>
              <a:endParaRPr lang="ru-RU" sz="3000" b="1" dirty="0">
                <a:latin typeface="Times New Roman" pitchFamily="18" charset="0"/>
              </a:endParaRPr>
            </a:p>
            <a:p>
              <a:pPr algn="ctr" defTabSz="4525963"/>
              <a:r>
                <a:rPr lang="ru-RU" sz="3000" b="1" dirty="0">
                  <a:latin typeface="Times New Roman" pitchFamily="18" charset="0"/>
                </a:rPr>
                <a:t>117</a:t>
              </a:r>
              <a:r>
                <a:rPr lang="en-US" sz="3000" b="1" dirty="0">
                  <a:latin typeface="Times New Roman" pitchFamily="18" charset="0"/>
                </a:rPr>
                <a:t>997</a:t>
              </a:r>
              <a:r>
                <a:rPr lang="ru-RU" sz="3000" b="1" dirty="0">
                  <a:latin typeface="Times New Roman" pitchFamily="18" charset="0"/>
                </a:rPr>
                <a:t> Москва, Профсоюзная ул. 84/32,  </a:t>
              </a:r>
              <a:r>
                <a:rPr lang="en-US" sz="3000" b="1" dirty="0">
                  <a:latin typeface="Times New Roman" pitchFamily="18" charset="0"/>
                </a:rPr>
                <a:t>e-mail</a:t>
              </a:r>
              <a:r>
                <a:rPr lang="ru-RU" sz="3000" b="1" dirty="0">
                  <a:latin typeface="Times New Roman" pitchFamily="18" charset="0"/>
                </a:rPr>
                <a:t>: </a:t>
              </a:r>
              <a:r>
                <a:rPr lang="en-US" sz="3000" b="1" dirty="0" smtClean="0">
                  <a:latin typeface="Times New Roman" pitchFamily="18" charset="0"/>
                  <a:cs typeface="Times New Roman" pitchFamily="18" charset="0"/>
                </a:rPr>
                <a:t>sazonov_33m7@mail.ru</a:t>
              </a:r>
              <a:endParaRPr lang="ru-RU" sz="3000" b="1" dirty="0">
                <a:latin typeface="Times New Roman" pitchFamily="18" charset="0"/>
                <a:cs typeface="Times New Roman" pitchFamily="18" charset="0"/>
              </a:endParaRPr>
            </a:p>
          </p:txBody>
        </p:sp>
        <p:sp>
          <p:nvSpPr>
            <p:cNvPr id="93" name="Прямоугольник 92"/>
            <p:cNvSpPr/>
            <p:nvPr/>
          </p:nvSpPr>
          <p:spPr bwMode="auto">
            <a:xfrm>
              <a:off x="1057169" y="4900483"/>
              <a:ext cx="15001874" cy="9644130"/>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defRPr/>
              </a:pPr>
              <a:r>
                <a:rPr lang="ru-RU" sz="2800" b="1" dirty="0" smtClean="0">
                  <a:latin typeface="Times New Roman" pitchFamily="18" charset="0"/>
                  <a:cs typeface="Times New Roman" pitchFamily="18" charset="0"/>
                </a:rPr>
                <a:t>Введение</a:t>
              </a:r>
            </a:p>
            <a:p>
              <a:pPr algn="just">
                <a:defRPr/>
              </a:pPr>
              <a:endParaRPr lang="ru-RU" sz="2800" b="1"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В последние несколько лет наблюдается повышенный интерес к нейронным сетям, которые успешно применяются в самых различных областях науки и техники. Благодаря своей нелинейности нейронные сети пригодны для моделирования сложных физических процессов когда необходимо узнать результат воздействия на некоторую систему большого количества параметров. Еще одним преимуществом сетей является ее безразличие к размерности переменных, что снова упрощает ее использование для моделирования физических процессов. За исключением времени, отводимого на обучение нейронной сети (которое может быть достаточно длительным), ее использование при обработке данных физических измерений занимает несоизмеримо меньше машинного времени по сравнению с физическим моделированием или применением современных методов решения обратных задач и может быть использованы для получения мгновенных оценок физических параметров.</a:t>
              </a:r>
              <a:endParaRPr lang="en-US" sz="2800" dirty="0" smtClean="0">
                <a:latin typeface="Times New Roman" pitchFamily="18" charset="0"/>
                <a:cs typeface="Times New Roman" pitchFamily="18" charset="0"/>
              </a:endParaRPr>
            </a:p>
            <a:p>
              <a:pPr algn="just"/>
              <a:endParaRPr lang="ru-RU"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Основная </a:t>
              </a:r>
              <a:r>
                <a:rPr lang="ru-RU" sz="2800" b="1" dirty="0" smtClean="0">
                  <a:latin typeface="Times New Roman" pitchFamily="18" charset="0"/>
                  <a:cs typeface="Times New Roman" pitchFamily="18" charset="0"/>
                </a:rPr>
                <a:t>цель</a:t>
              </a:r>
              <a:r>
                <a:rPr lang="ru-RU" sz="2800" dirty="0" smtClean="0">
                  <a:latin typeface="Times New Roman" pitchFamily="18" charset="0"/>
                  <a:cs typeface="Times New Roman" pitchFamily="18" charset="0"/>
                </a:rPr>
                <a:t> работы: разработать и обучить нейронную сеть для восстановления параметров спектра кривизны гравитационно-капиллярных волн на основе угловых радиометрических измерений взволнованной водной поверхности на частоте 37,5 ГГц.</a:t>
              </a:r>
            </a:p>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В работе представлены результаты решения тестовой задачи, т.е. решается прямая задача по расчету </a:t>
              </a:r>
              <a:r>
                <a:rPr lang="ru-RU" sz="2800" dirty="0" err="1" smtClean="0">
                  <a:latin typeface="Times New Roman" pitchFamily="18" charset="0"/>
                  <a:cs typeface="Times New Roman" pitchFamily="18" charset="0"/>
                </a:rPr>
                <a:t>радиояркостный</a:t>
              </a:r>
              <a:r>
                <a:rPr lang="ru-RU" sz="2800" dirty="0" smtClean="0">
                  <a:latin typeface="Times New Roman" pitchFamily="18" charset="0"/>
                  <a:cs typeface="Times New Roman" pitchFamily="18" charset="0"/>
                </a:rPr>
                <a:t> температур на основе спектра по модели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Apel</a:t>
              </a:r>
              <a:r>
                <a:rPr lang="en-US" sz="2800" dirty="0" smtClean="0">
                  <a:latin typeface="Times New Roman" pitchFamily="18" charset="0"/>
                  <a:cs typeface="Times New Roman" pitchFamily="18" charset="0"/>
                </a:rPr>
                <a:t>, 1997]</a:t>
              </a:r>
              <a:r>
                <a:rPr lang="ru-RU" sz="2800" dirty="0" smtClean="0">
                  <a:latin typeface="Times New Roman" pitchFamily="18" charset="0"/>
                  <a:cs typeface="Times New Roman" pitchFamily="18" charset="0"/>
                </a:rPr>
                <a:t>, затем обучается нейронная сеть и по входным значениям </a:t>
              </a:r>
              <a:r>
                <a:rPr lang="ru-RU" sz="2800" dirty="0" err="1" smtClean="0">
                  <a:latin typeface="Times New Roman" pitchFamily="18" charset="0"/>
                  <a:cs typeface="Times New Roman" pitchFamily="18" charset="0"/>
                </a:rPr>
                <a:t>радиояркостной</a:t>
              </a:r>
              <a:r>
                <a:rPr lang="ru-RU" sz="2800" dirty="0" smtClean="0">
                  <a:latin typeface="Times New Roman" pitchFamily="18" charset="0"/>
                  <a:cs typeface="Times New Roman" pitchFamily="18" charset="0"/>
                </a:rPr>
                <a:t> температуры сеть вычисляет спектр кривизны.</a:t>
              </a:r>
              <a:endParaRPr lang="ru-RU" sz="2800" dirty="0">
                <a:latin typeface="Times New Roman" pitchFamily="18" charset="0"/>
                <a:cs typeface="Times New Roman" pitchFamily="18" charset="0"/>
              </a:endParaRPr>
            </a:p>
          </p:txBody>
        </p:sp>
        <p:sp>
          <p:nvSpPr>
            <p:cNvPr id="1057" name="Text Box 4"/>
            <p:cNvSpPr txBox="1">
              <a:spLocks noChangeArrowheads="1"/>
            </p:cNvSpPr>
            <p:nvPr/>
          </p:nvSpPr>
          <p:spPr bwMode="auto">
            <a:xfrm>
              <a:off x="0" y="185575"/>
              <a:ext cx="32404049" cy="2308280"/>
            </a:xfrm>
            <a:prstGeom prst="rect">
              <a:avLst/>
            </a:prstGeom>
            <a:noFill/>
            <a:ln w="9525">
              <a:noFill/>
              <a:miter lim="800000"/>
              <a:headEnd/>
              <a:tailEnd/>
            </a:ln>
          </p:spPr>
          <p:txBody>
            <a:bodyPr wrap="square" lIns="91402" tIns="45698" rIns="91402" bIns="45698">
              <a:spAutoFit/>
            </a:bodyPr>
            <a:lstStyle/>
            <a:p>
              <a:pPr algn="ctr"/>
              <a:r>
                <a:rPr lang="ru-RU" sz="7200" b="1" dirty="0" smtClean="0">
                  <a:latin typeface="Times New Roman" pitchFamily="18" charset="0"/>
                  <a:cs typeface="Times New Roman" pitchFamily="18" charset="0"/>
                </a:rPr>
                <a:t>ПРИМЕНЕНИЕ НЕЙРОННОЙ СЕТИ В ЗАДАЧЕ ВОССТАНОВЛЕНИЯ СПЕКТРА ВЕТРОВЫХ ГРАВИТАЦИОННО-КАПИЛЛЯРНЫХ ВОЛН</a:t>
              </a:r>
              <a:endParaRPr lang="ru-RU" sz="7200" b="1" dirty="0">
                <a:latin typeface="Times New Roman" pitchFamily="18" charset="0"/>
                <a:cs typeface="Times New Roman" pitchFamily="18" charset="0"/>
              </a:endParaRPr>
            </a:p>
          </p:txBody>
        </p:sp>
        <p:sp>
          <p:nvSpPr>
            <p:cNvPr id="1060" name="Rectangle 228"/>
            <p:cNvSpPr>
              <a:spLocks noChangeArrowheads="1"/>
            </p:cNvSpPr>
            <p:nvPr/>
          </p:nvSpPr>
          <p:spPr bwMode="auto">
            <a:xfrm>
              <a:off x="0" y="0"/>
              <a:ext cx="32404050" cy="0"/>
            </a:xfrm>
            <a:prstGeom prst="rect">
              <a:avLst/>
            </a:prstGeom>
            <a:noFill/>
            <a:ln w="9525">
              <a:noFill/>
              <a:miter lim="800000"/>
              <a:headEnd/>
              <a:tailEnd/>
            </a:ln>
          </p:spPr>
          <p:txBody>
            <a:bodyPr wrap="none" anchor="ctr">
              <a:spAutoFit/>
            </a:bodyPr>
            <a:lstStyle/>
            <a:p>
              <a:endParaRPr lang="ru-RU"/>
            </a:p>
          </p:txBody>
        </p:sp>
        <p:sp>
          <p:nvSpPr>
            <p:cNvPr id="1070" name="Rectangle 28"/>
            <p:cNvSpPr>
              <a:spLocks noChangeArrowheads="1"/>
            </p:cNvSpPr>
            <p:nvPr/>
          </p:nvSpPr>
          <p:spPr bwMode="auto">
            <a:xfrm>
              <a:off x="0" y="0"/>
              <a:ext cx="32404050" cy="0"/>
            </a:xfrm>
            <a:prstGeom prst="rect">
              <a:avLst/>
            </a:prstGeom>
            <a:noFill/>
            <a:ln w="9525">
              <a:noFill/>
              <a:miter lim="800000"/>
              <a:headEnd/>
              <a:tailEnd/>
            </a:ln>
          </p:spPr>
          <p:txBody>
            <a:bodyPr wrap="none" anchor="ctr">
              <a:spAutoFit/>
            </a:bodyPr>
            <a:lstStyle/>
            <a:p>
              <a:endParaRPr lang="ru-RU"/>
            </a:p>
          </p:txBody>
        </p:sp>
        <p:sp>
          <p:nvSpPr>
            <p:cNvPr id="1071" name="Rectangle 30"/>
            <p:cNvSpPr>
              <a:spLocks noChangeArrowheads="1"/>
            </p:cNvSpPr>
            <p:nvPr/>
          </p:nvSpPr>
          <p:spPr bwMode="auto">
            <a:xfrm>
              <a:off x="0" y="0"/>
              <a:ext cx="32404050" cy="0"/>
            </a:xfrm>
            <a:prstGeom prst="rect">
              <a:avLst/>
            </a:prstGeom>
            <a:noFill/>
            <a:ln w="9525">
              <a:noFill/>
              <a:miter lim="800000"/>
              <a:headEnd/>
              <a:tailEnd/>
            </a:ln>
          </p:spPr>
          <p:txBody>
            <a:bodyPr wrap="none" anchor="ctr">
              <a:spAutoFit/>
            </a:bodyPr>
            <a:lstStyle/>
            <a:p>
              <a:endParaRPr lang="ru-RU"/>
            </a:p>
          </p:txBody>
        </p:sp>
        <p:sp>
          <p:nvSpPr>
            <p:cNvPr id="1078" name="Прямоугольник 101"/>
            <p:cNvSpPr>
              <a:spLocks noChangeArrowheads="1"/>
            </p:cNvSpPr>
            <p:nvPr/>
          </p:nvSpPr>
          <p:spPr bwMode="auto">
            <a:xfrm>
              <a:off x="0" y="3043095"/>
              <a:ext cx="32404049" cy="1200329"/>
            </a:xfrm>
            <a:prstGeom prst="rect">
              <a:avLst/>
            </a:prstGeom>
            <a:noFill/>
            <a:ln w="9525">
              <a:noFill/>
              <a:miter lim="800000"/>
              <a:headEnd/>
              <a:tailEnd/>
            </a:ln>
          </p:spPr>
          <p:txBody>
            <a:bodyPr wrap="square">
              <a:spAutoFit/>
            </a:bodyPr>
            <a:lstStyle/>
            <a:p>
              <a:pPr algn="ctr"/>
              <a:r>
                <a:rPr lang="ru-RU" sz="3600" b="1" dirty="0" smtClean="0">
                  <a:latin typeface="Times New Roman" pitchFamily="18" charset="0"/>
                  <a:cs typeface="Times New Roman" pitchFamily="18" charset="0"/>
                </a:rPr>
                <a:t>Д.С</a:t>
              </a:r>
              <a:r>
                <a:rPr lang="ru-RU" sz="3600" b="1" dirty="0">
                  <a:latin typeface="Times New Roman" pitchFamily="18" charset="0"/>
                  <a:cs typeface="Times New Roman" pitchFamily="18" charset="0"/>
                </a:rPr>
                <a:t>. </a:t>
              </a:r>
              <a:r>
                <a:rPr lang="ru-RU" sz="3600" b="1" smtClean="0">
                  <a:latin typeface="Times New Roman" pitchFamily="18" charset="0"/>
                  <a:cs typeface="Times New Roman" pitchFamily="18" charset="0"/>
                </a:rPr>
                <a:t>Сазонов</a:t>
              </a:r>
              <a:r>
                <a:rPr lang="ru-RU" sz="3600" b="1" baseline="30000" smtClean="0">
                  <a:latin typeface="Times New Roman" pitchFamily="18" charset="0"/>
                  <a:cs typeface="Times New Roman" pitchFamily="18" charset="0"/>
                </a:rPr>
                <a:t>1</a:t>
              </a:r>
              <a:r>
                <a:rPr lang="en-US" sz="3600" b="1"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И.Н. Садовский</a:t>
              </a:r>
              <a:r>
                <a:rPr lang="ru-RU" sz="3600" b="1" baseline="30000" dirty="0" smtClean="0">
                  <a:latin typeface="Times New Roman" pitchFamily="18" charset="0"/>
                  <a:cs typeface="Times New Roman" pitchFamily="18" charset="0"/>
                </a:rPr>
                <a:t>1,2</a:t>
              </a:r>
              <a:endParaRPr lang="ru-RU" sz="3600" b="1" dirty="0">
                <a:latin typeface="Times New Roman" pitchFamily="18" charset="0"/>
                <a:cs typeface="Times New Roman" pitchFamily="18" charset="0"/>
              </a:endParaRPr>
            </a:p>
            <a:p>
              <a:pPr marL="742950" indent="-742950" algn="ctr"/>
              <a:r>
                <a:rPr lang="ru-RU" sz="3600" i="1" baseline="30000" dirty="0" smtClean="0">
                  <a:latin typeface="Times New Roman" pitchFamily="18" charset="0"/>
                  <a:cs typeface="Times New Roman" pitchFamily="18" charset="0"/>
                </a:rPr>
                <a:t>1</a:t>
              </a:r>
              <a:r>
                <a:rPr lang="ru-RU" sz="3600" i="1" dirty="0" smtClean="0">
                  <a:latin typeface="Times New Roman" pitchFamily="18" charset="0"/>
                  <a:cs typeface="Times New Roman" pitchFamily="18" charset="0"/>
                </a:rPr>
                <a:t>Институт </a:t>
              </a:r>
              <a:r>
                <a:rPr lang="ru-RU" sz="3600" i="1" dirty="0">
                  <a:latin typeface="Times New Roman" pitchFamily="18" charset="0"/>
                  <a:cs typeface="Times New Roman" pitchFamily="18" charset="0"/>
                </a:rPr>
                <a:t>космических исследований </a:t>
              </a:r>
              <a:r>
                <a:rPr lang="ru-RU" sz="3600" i="1" dirty="0" smtClean="0">
                  <a:latin typeface="Times New Roman" pitchFamily="18" charset="0"/>
                  <a:cs typeface="Times New Roman" pitchFamily="18" charset="0"/>
                </a:rPr>
                <a:t>РАН, Москва, Россия, </a:t>
              </a:r>
              <a:r>
                <a:rPr lang="ru-RU" sz="3600" i="1" baseline="30000" dirty="0" smtClean="0">
                  <a:latin typeface="Times New Roman" pitchFamily="18" charset="0"/>
                  <a:cs typeface="Times New Roman" pitchFamily="18" charset="0"/>
                </a:rPr>
                <a:t>2</a:t>
              </a:r>
              <a:r>
                <a:rPr lang="ru-RU" sz="3600" i="1" dirty="0" smtClean="0">
                  <a:latin typeface="Times New Roman" pitchFamily="18" charset="0"/>
                  <a:cs typeface="Times New Roman" pitchFamily="18" charset="0"/>
                </a:rPr>
                <a:t>Владимирский Государственный Университет, Владимир, Россия</a:t>
              </a:r>
              <a:endParaRPr lang="ru-RU" sz="3600" i="1" dirty="0">
                <a:latin typeface="Times New Roman" pitchFamily="18" charset="0"/>
                <a:cs typeface="Times New Roman" pitchFamily="18" charset="0"/>
              </a:endParaRPr>
            </a:p>
          </p:txBody>
        </p:sp>
        <p:sp>
          <p:nvSpPr>
            <p:cNvPr id="1133" name="Rectangle 109"/>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35" name="Rectangle 111"/>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40" name="Rectangle 116"/>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68" name="Rectangle 144"/>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00" name="Rectangle 176"/>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06" name="Rectangle 182"/>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37" name="Rectangle 213"/>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39" name="Rectangle 215"/>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43" name="Rectangle 219"/>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45" name="Rectangle 221"/>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1" name="Rectangle 7"/>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3" name="Rectangle 9"/>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9" name="Rectangle 15"/>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1" name="Rectangle 17"/>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5" name="Rectangle 21"/>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8" name="Rectangle 24"/>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50" name="Rectangle 26"/>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52" name="Rectangle 28"/>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 name="Rectangle 30"/>
            <p:cNvSpPr>
              <a:spLocks noChangeArrowheads="1"/>
            </p:cNvSpPr>
            <p:nvPr/>
          </p:nvSpPr>
          <p:spPr bwMode="auto">
            <a:xfrm>
              <a:off x="0" y="0"/>
              <a:ext cx="324040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1" name="Рисунок 30" descr="C:\Users\Sazonov\Google Диск\2017_Нейронная сеть и спектр 1\Ошибка\ошибка.emf"/>
            <p:cNvPicPr>
              <a:picLocks noChangeAspect="1"/>
            </p:cNvPicPr>
            <p:nvPr/>
          </p:nvPicPr>
          <p:blipFill>
            <a:blip r:embed="rId2"/>
            <a:srcRect/>
            <a:stretch>
              <a:fillRect/>
            </a:stretch>
          </p:blipFill>
          <p:spPr bwMode="auto">
            <a:xfrm>
              <a:off x="8486721" y="26117569"/>
              <a:ext cx="7540088" cy="6908800"/>
            </a:xfrm>
            <a:prstGeom prst="rect">
              <a:avLst/>
            </a:prstGeom>
            <a:noFill/>
            <a:ln w="9525">
              <a:noFill/>
              <a:miter lim="800000"/>
              <a:headEnd/>
              <a:tailEnd/>
            </a:ln>
          </p:spPr>
        </p:pic>
        <p:pic>
          <p:nvPicPr>
            <p:cNvPr id="1026" name="Picture 2" descr="C:\Users\Sazonov\Google Диск\2017_Нейронная сеть и спектр 1\Нейронная сеть\Сеть.eps"/>
            <p:cNvPicPr>
              <a:picLocks noChangeAspect="1" noChangeArrowheads="1"/>
            </p:cNvPicPr>
            <p:nvPr/>
          </p:nvPicPr>
          <p:blipFill>
            <a:blip r:embed="rId3"/>
            <a:srcRect/>
            <a:stretch>
              <a:fillRect/>
            </a:stretch>
          </p:blipFill>
          <p:spPr bwMode="auto">
            <a:xfrm>
              <a:off x="1557235" y="19302407"/>
              <a:ext cx="13670280" cy="3314700"/>
            </a:xfrm>
            <a:prstGeom prst="rect">
              <a:avLst/>
            </a:prstGeom>
            <a:noFill/>
          </p:spPr>
        </p:pic>
        <p:pic>
          <p:nvPicPr>
            <p:cNvPr id="34" name="Рисунок 33"/>
            <p:cNvPicPr>
              <a:picLocks noChangeAspect="1"/>
            </p:cNvPicPr>
            <p:nvPr/>
          </p:nvPicPr>
          <p:blipFill>
            <a:blip r:embed="rId4"/>
            <a:stretch>
              <a:fillRect/>
            </a:stretch>
          </p:blipFill>
          <p:spPr bwMode="auto">
            <a:xfrm>
              <a:off x="8579285" y="33189931"/>
              <a:ext cx="7336988" cy="7442200"/>
            </a:xfrm>
            <a:prstGeom prst="rect">
              <a:avLst/>
            </a:prstGeom>
            <a:noFill/>
            <a:ln w="9525">
              <a:noFill/>
              <a:miter lim="800000"/>
              <a:headEnd/>
              <a:tailEnd/>
            </a:ln>
          </p:spPr>
        </p:pic>
        <p:sp>
          <p:nvSpPr>
            <p:cNvPr id="36" name="Прямоугольник 35"/>
            <p:cNvSpPr/>
            <p:nvPr/>
          </p:nvSpPr>
          <p:spPr bwMode="auto">
            <a:xfrm>
              <a:off x="16273357" y="4900483"/>
              <a:ext cx="15002086" cy="15859236"/>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r>
                <a:rPr lang="ru-RU" sz="2800" b="1" dirty="0" smtClean="0">
                  <a:latin typeface="Times New Roman" pitchFamily="18" charset="0"/>
                  <a:cs typeface="Times New Roman" pitchFamily="18" charset="0"/>
                </a:rPr>
                <a:t>Обучающие данные для сети</a:t>
              </a:r>
            </a:p>
            <a:p>
              <a:pPr algn="just"/>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Входные данные</a:t>
              </a:r>
            </a:p>
            <a:p>
              <a:pPr algn="just"/>
              <a:r>
                <a:rPr lang="ru-RU" sz="2800" dirty="0" smtClean="0">
                  <a:latin typeface="Times New Roman" pitchFamily="18" charset="0"/>
                  <a:cs typeface="Times New Roman" pitchFamily="18" charset="0"/>
                </a:rPr>
                <a:t>	Физический алгоритм </a:t>
              </a:r>
              <a:r>
                <a:rPr lang="en-US"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Садовский, 2008</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восстанавливает спектр кривизны </a:t>
              </a:r>
              <a:r>
                <a:rPr lang="ru-RU" sz="2800" i="1" dirty="0" smtClean="0">
                  <a:latin typeface="Times New Roman" pitchFamily="18" charset="0"/>
                  <a:cs typeface="Times New Roman" pitchFamily="18" charset="0"/>
                </a:rPr>
                <a:t>B(</a:t>
              </a:r>
              <a:r>
                <a:rPr lang="ru-RU" sz="2800" i="1" dirty="0" err="1" smtClean="0">
                  <a:latin typeface="Times New Roman" pitchFamily="18" charset="0"/>
                  <a:cs typeface="Times New Roman" pitchFamily="18" charset="0"/>
                </a:rPr>
                <a:t>k</a:t>
              </a:r>
              <a:r>
                <a:rPr lang="ru-RU" sz="2800" i="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ветрового волнения в области гравитационно-капиллярных волн используя угловые измерения </a:t>
              </a:r>
              <a:r>
                <a:rPr lang="ru-RU" sz="2800" dirty="0" err="1" smtClean="0">
                  <a:latin typeface="Times New Roman" pitchFamily="18" charset="0"/>
                  <a:cs typeface="Times New Roman" pitchFamily="18" charset="0"/>
                </a:rPr>
                <a:t>радиояркостного</a:t>
              </a:r>
              <a:r>
                <a:rPr lang="ru-RU" sz="2800" dirty="0" smtClean="0">
                  <a:latin typeface="Times New Roman" pitchFamily="18" charset="0"/>
                  <a:cs typeface="Times New Roman" pitchFamily="18" charset="0"/>
                </a:rPr>
                <a:t> контраста на вертикальной и горизонтальной поляризациях. Диапазон вертикальных углов наблюдения (отсчитанных от надира) составляет 25 – 77º с шагом в 4º, таким образом получается по 14 значений для каждой из поляризаций (вертикальной </a:t>
              </a:r>
              <a:r>
                <a:rPr lang="ru-RU" sz="2800" i="1" dirty="0" smtClean="0">
                  <a:latin typeface="Times New Roman" pitchFamily="18" charset="0"/>
                  <a:cs typeface="Times New Roman" pitchFamily="18" charset="0"/>
                </a:rPr>
                <a:t>V</a:t>
              </a:r>
              <a:r>
                <a:rPr lang="ru-RU" sz="2800" dirty="0" smtClean="0">
                  <a:latin typeface="Times New Roman" pitchFamily="18" charset="0"/>
                  <a:cs typeface="Times New Roman" pitchFamily="18" charset="0"/>
                </a:rPr>
                <a:t> и горизонтальной </a:t>
              </a:r>
              <a:r>
                <a:rPr lang="ru-RU" sz="2800" i="1" dirty="0" smtClean="0">
                  <a:latin typeface="Times New Roman" pitchFamily="18" charset="0"/>
                  <a:cs typeface="Times New Roman" pitchFamily="18" charset="0"/>
                </a:rPr>
                <a:t>H</a:t>
              </a:r>
              <a:r>
                <a:rPr lang="ru-RU" sz="2800" dirty="0" smtClean="0">
                  <a:latin typeface="Times New Roman" pitchFamily="18" charset="0"/>
                  <a:cs typeface="Times New Roman" pitchFamily="18" charset="0"/>
                </a:rPr>
                <a:t>), итого 28 входных значений </a:t>
              </a:r>
              <a:r>
                <a:rPr lang="ru-RU" sz="2800" dirty="0" err="1" smtClean="0">
                  <a:latin typeface="Times New Roman" pitchFamily="18" charset="0"/>
                  <a:cs typeface="Times New Roman" pitchFamily="18" charset="0"/>
                </a:rPr>
                <a:t>радиояркостных</a:t>
              </a:r>
              <a:r>
                <a:rPr lang="ru-RU" sz="2800" dirty="0" smtClean="0">
                  <a:latin typeface="Times New Roman" pitchFamily="18" charset="0"/>
                  <a:cs typeface="Times New Roman" pitchFamily="18" charset="0"/>
                </a:rPr>
                <a:t> контрастов. Было принято решение не изменять набор входных данных при работе с нейронными сетями.</a:t>
              </a:r>
            </a:p>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Выходные данные</a:t>
              </a:r>
            </a:p>
            <a:p>
              <a:r>
                <a:rPr lang="ru-RU" sz="2800" dirty="0" smtClean="0">
                  <a:latin typeface="Times New Roman" pitchFamily="18" charset="0"/>
                  <a:cs typeface="Times New Roman" pitchFamily="18" charset="0"/>
                </a:rPr>
                <a:t>	При использовании данных полученных на длине волны порядка </a:t>
              </a:r>
              <a:r>
                <a:rPr lang="ru-RU" sz="2800" i="1" dirty="0" err="1" smtClean="0">
                  <a:latin typeface="Times New Roman" pitchFamily="18" charset="0"/>
                  <a:cs typeface="Times New Roman" pitchFamily="18" charset="0"/>
                </a:rPr>
                <a:t>λ</a:t>
              </a:r>
              <a:r>
                <a:rPr lang="ru-RU" sz="2800" dirty="0" err="1"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0,8 см начальное волновое число для гравитационно-капиллярной области определяется из условия </a:t>
              </a:r>
              <a:r>
                <a:rPr lang="ru-RU" sz="2800" i="1" dirty="0" smtClean="0">
                  <a:latin typeface="Times New Roman" pitchFamily="18" charset="0"/>
                  <a:cs typeface="Times New Roman" pitchFamily="18" charset="0"/>
                </a:rPr>
                <a:t>k</a:t>
              </a:r>
              <a:r>
                <a:rPr lang="ru-RU" sz="2800" i="1" baseline="-25000" dirty="0" smtClean="0">
                  <a:latin typeface="Times New Roman" pitchFamily="18" charset="0"/>
                  <a:cs typeface="Times New Roman" pitchFamily="18" charset="0"/>
                </a:rPr>
                <a:t>0</a:t>
              </a:r>
              <a:r>
                <a:rPr lang="ru-RU" sz="28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[2</a:t>
              </a:r>
              <a:r>
                <a:rPr lang="ru-RU" sz="2800" i="1" dirty="0" smtClean="0">
                  <a:latin typeface="Times New Roman" pitchFamily="18" charset="0"/>
                  <a:cs typeface="Times New Roman" pitchFamily="18" charset="0"/>
                </a:rPr>
                <a:t>π/</a:t>
              </a:r>
              <a:r>
                <a:rPr lang="ru-RU" sz="2800" i="1" dirty="0" err="1" smtClean="0">
                  <a:latin typeface="Times New Roman" pitchFamily="18" charset="0"/>
                  <a:cs typeface="Times New Roman" pitchFamily="18" charset="0"/>
                </a:rPr>
                <a:t>λ</a:t>
              </a:r>
              <a:r>
                <a:rPr lang="ru-RU" sz="2800" dirty="0" smtClean="0">
                  <a:latin typeface="Times New Roman" pitchFamily="18" charset="0"/>
                  <a:cs typeface="Times New Roman" pitchFamily="18" charset="0"/>
                </a:rPr>
                <a:t>]/20 [рад/см].  </a:t>
              </a:r>
            </a:p>
            <a:p>
              <a:pPr algn="just"/>
              <a:r>
                <a:rPr lang="ru-RU" sz="2800" dirty="0" smtClean="0">
                  <a:latin typeface="Times New Roman" pitchFamily="18" charset="0"/>
                  <a:cs typeface="Times New Roman" pitchFamily="18" charset="0"/>
                </a:rPr>
                <a:t>	В задаче о восстановлении спектра интерес представляет в основном не форма спектра, а изменение амплитуды спектральных компонент от, например, скорости ветра. Поэтому количество выходных значений спектра </a:t>
              </a:r>
              <a:r>
                <a:rPr lang="ru-RU" sz="2800" i="1" dirty="0" smtClean="0">
                  <a:latin typeface="Times New Roman" pitchFamily="18" charset="0"/>
                  <a:cs typeface="Times New Roman" pitchFamily="18" charset="0"/>
                </a:rPr>
                <a:t>B(</a:t>
              </a:r>
              <a:r>
                <a:rPr lang="ru-RU" sz="2800" i="1" dirty="0" err="1" smtClean="0">
                  <a:latin typeface="Times New Roman" pitchFamily="18" charset="0"/>
                  <a:cs typeface="Times New Roman" pitchFamily="18" charset="0"/>
                </a:rPr>
                <a:t>k</a:t>
              </a:r>
              <a:r>
                <a:rPr lang="ru-RU" sz="2800" i="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нужно выбрать таким образом, чтобы иметь возможность и восстановить форму спектра и отслеживать амплитуды интересующих спектральных компонент. При построении выходных данных для нейронной сети было выбрано 22 значения волновых чисел, представленных в таблице 1.</a:t>
              </a:r>
            </a:p>
            <a:p>
              <a:pPr algn="just"/>
              <a:r>
                <a:rPr lang="ru-RU" sz="2800" dirty="0" smtClean="0">
                  <a:latin typeface="Times New Roman" pitchFamily="18" charset="0"/>
                  <a:cs typeface="Times New Roman" pitchFamily="18" charset="0"/>
                </a:rPr>
                <a:t>	Помимо формы спектра </a:t>
              </a:r>
              <a:r>
                <a:rPr lang="ru-RU" sz="2800" i="1" dirty="0" smtClean="0">
                  <a:latin typeface="Times New Roman" pitchFamily="18" charset="0"/>
                  <a:cs typeface="Times New Roman" pitchFamily="18" charset="0"/>
                </a:rPr>
                <a:t>B(</a:t>
              </a:r>
              <a:r>
                <a:rPr lang="ru-RU" sz="2800" i="1" dirty="0" err="1" smtClean="0">
                  <a:latin typeface="Times New Roman" pitchFamily="18" charset="0"/>
                  <a:cs typeface="Times New Roman" pitchFamily="18" charset="0"/>
                </a:rPr>
                <a:t>k</a:t>
              </a:r>
              <a:r>
                <a:rPr lang="ru-RU" sz="2800" i="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физический алгоритм определяет ошибку калибровки по каждому из радиометрических каналов (</a:t>
              </a:r>
              <a:r>
                <a:rPr lang="ru-RU" sz="2800" i="1" dirty="0" err="1" smtClean="0">
                  <a:latin typeface="Times New Roman" pitchFamily="18" charset="0"/>
                  <a:cs typeface="Times New Roman" pitchFamily="18" charset="0"/>
                </a:rPr>
                <a:t>V</a:t>
              </a:r>
              <a:r>
                <a:rPr lang="ru-RU" sz="2800" i="1" baseline="-25000" dirty="0" err="1" smtClean="0">
                  <a:latin typeface="Times New Roman" pitchFamily="18" charset="0"/>
                  <a:cs typeface="Times New Roman" pitchFamily="18" charset="0"/>
                </a:rPr>
                <a:t>err</a:t>
              </a:r>
              <a:r>
                <a:rPr lang="ru-RU" sz="2800"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 </a:t>
              </a:r>
              <a:r>
                <a:rPr lang="ru-RU" sz="2800" i="1" dirty="0" err="1" smtClean="0">
                  <a:latin typeface="Times New Roman" pitchFamily="18" charset="0"/>
                  <a:cs typeface="Times New Roman" pitchFamily="18" charset="0"/>
                </a:rPr>
                <a:t>H</a:t>
              </a:r>
              <a:r>
                <a:rPr lang="ru-RU" sz="2800" i="1" baseline="-25000" dirty="0" err="1" smtClean="0">
                  <a:latin typeface="Times New Roman" pitchFamily="18" charset="0"/>
                  <a:cs typeface="Times New Roman" pitchFamily="18" charset="0"/>
                </a:rPr>
                <a:t>err</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a:t>
              </a:r>
              <a:r>
                <a:rPr lang="ru-RU" sz="2800" dirty="0" smtClean="0">
                  <a:latin typeface="Times New Roman" pitchFamily="18" charset="0"/>
                  <a:cs typeface="Times New Roman" pitchFamily="18" charset="0"/>
                </a:rPr>
                <a:t> восстанавливает дисперсию уклонов длинных волн </a:t>
              </a:r>
              <a:r>
                <a:rPr lang="ru-RU" sz="2800" i="1" dirty="0" err="1" smtClean="0">
                  <a:latin typeface="Times New Roman" pitchFamily="18" charset="0"/>
                  <a:cs typeface="Times New Roman" pitchFamily="18" charset="0"/>
                </a:rPr>
                <a:t>σ</a:t>
              </a:r>
              <a:r>
                <a:rPr lang="ru-RU" sz="2800" dirty="0" smtClean="0">
                  <a:latin typeface="Times New Roman" pitchFamily="18" charset="0"/>
                  <a:cs typeface="Times New Roman" pitchFamily="18" charset="0"/>
                </a:rPr>
                <a:t>. Поэтому набор выходных данных был добавлен этими значениями. </a:t>
              </a:r>
            </a:p>
            <a:p>
              <a:pPr algn="just"/>
              <a:endParaRPr lang="ru-RU" sz="2800" dirty="0" smtClean="0">
                <a:latin typeface="Times New Roman" pitchFamily="18" charset="0"/>
                <a:cs typeface="Times New Roman" pitchFamily="18" charset="0"/>
              </a:endParaRPr>
            </a:p>
            <a:p>
              <a:pPr algn="ctr"/>
              <a:r>
                <a:rPr lang="ru-RU" sz="2800" b="1" dirty="0" smtClean="0">
                  <a:latin typeface="Times New Roman" pitchFamily="18" charset="0"/>
                  <a:cs typeface="Times New Roman" pitchFamily="18" charset="0"/>
                </a:rPr>
                <a:t>Таблица 1. Волновые числа для отображения спектра</a:t>
              </a:r>
            </a:p>
            <a:p>
              <a:endParaRPr lang="ru-RU" sz="2800" dirty="0" smtClean="0">
                <a:latin typeface="Times New Roman" pitchFamily="18" charset="0"/>
                <a:cs typeface="Times New Roman" pitchFamily="18" charset="0"/>
              </a:endParaRPr>
            </a:p>
            <a:p>
              <a:pPr algn="just"/>
              <a:endParaRPr lang="ru-RU" sz="2800" dirty="0">
                <a:latin typeface="Times New Roman" pitchFamily="18" charset="0"/>
                <a:cs typeface="Times New Roman" pitchFamily="18" charset="0"/>
              </a:endParaRPr>
            </a:p>
          </p:txBody>
        </p:sp>
        <p:sp>
          <p:nvSpPr>
            <p:cNvPr id="41" name="Прямоугольник 40"/>
            <p:cNvSpPr/>
            <p:nvPr/>
          </p:nvSpPr>
          <p:spPr bwMode="auto">
            <a:xfrm>
              <a:off x="1057169" y="41262425"/>
              <a:ext cx="15001874" cy="3571900"/>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defRPr/>
              </a:pPr>
              <a:r>
                <a:rPr lang="ru-RU" sz="2800" b="1" dirty="0" smtClean="0">
                  <a:latin typeface="Times New Roman" pitchFamily="18" charset="0"/>
                  <a:cs typeface="Times New Roman" pitchFamily="18" charset="0"/>
                </a:rPr>
                <a:t>Литература</a:t>
              </a:r>
            </a:p>
            <a:p>
              <a:pPr algn="ctr">
                <a:defRPr/>
              </a:pPr>
              <a:endParaRPr lang="ru-RU" sz="2800" dirty="0" smtClean="0">
                <a:latin typeface="Times New Roman" pitchFamily="18" charset="0"/>
                <a:cs typeface="Times New Roman" pitchFamily="18" charset="0"/>
              </a:endParaRPr>
            </a:p>
            <a:p>
              <a:pPr marL="1343025" indent="-1343025" algn="just">
                <a:defRPr/>
              </a:pPr>
              <a:r>
                <a:rPr lang="ru-RU" sz="2800" i="1" dirty="0" smtClean="0">
                  <a:latin typeface="Times New Roman" pitchFamily="18" charset="0"/>
                  <a:cs typeface="Times New Roman" pitchFamily="18" charset="0"/>
                </a:rPr>
                <a:t>Садовский И.Н. </a:t>
              </a:r>
              <a:r>
                <a:rPr lang="ru-RU" sz="2800" dirty="0" smtClean="0">
                  <a:latin typeface="Times New Roman" pitchFamily="18" charset="0"/>
                  <a:cs typeface="Times New Roman" pitchFamily="18" charset="0"/>
                </a:rPr>
                <a:t>Методика восстановления параметров спектра ветрового волнения на основе данных угловых </a:t>
              </a:r>
              <a:r>
                <a:rPr lang="ru-RU" sz="2800" dirty="0" err="1" smtClean="0">
                  <a:latin typeface="Times New Roman" pitchFamily="18" charset="0"/>
                  <a:cs typeface="Times New Roman" pitchFamily="18" charset="0"/>
                </a:rPr>
                <a:t>радиополяриметрических</a:t>
              </a:r>
              <a:r>
                <a:rPr lang="ru-RU" sz="2800" dirty="0" smtClean="0">
                  <a:latin typeface="Times New Roman" pitchFamily="18" charset="0"/>
                  <a:cs typeface="Times New Roman" pitchFamily="18" charset="0"/>
                </a:rPr>
                <a:t> измерений// </a:t>
              </a:r>
              <a:r>
                <a:rPr lang="ru-RU" sz="2800" i="1" dirty="0" smtClean="0">
                  <a:latin typeface="Times New Roman" pitchFamily="18" charset="0"/>
                  <a:cs typeface="Times New Roman" pitchFamily="18" charset="0"/>
                </a:rPr>
                <a:t>Исследование Земли из космоса.</a:t>
              </a:r>
              <a:r>
                <a:rPr lang="ru-RU" sz="2800" dirty="0" smtClean="0">
                  <a:latin typeface="Times New Roman" pitchFamily="18" charset="0"/>
                  <a:cs typeface="Times New Roman" pitchFamily="18" charset="0"/>
                </a:rPr>
                <a:t>, 2008, № 6, с. 1–7.</a:t>
              </a:r>
            </a:p>
            <a:p>
              <a:pPr marL="1343025" indent="-1343025" algn="just">
                <a:defRPr/>
              </a:pPr>
              <a:endParaRPr lang="ru-RU" sz="2800" dirty="0" smtClean="0">
                <a:latin typeface="Times New Roman" pitchFamily="18" charset="0"/>
                <a:cs typeface="Times New Roman" pitchFamily="18" charset="0"/>
              </a:endParaRPr>
            </a:p>
            <a:p>
              <a:pPr marL="1343025" indent="-1343025" algn="just">
                <a:defRPr/>
              </a:pPr>
              <a:r>
                <a:rPr lang="en-US" sz="2800" i="1" dirty="0" err="1" smtClean="0">
                  <a:latin typeface="Times New Roman" pitchFamily="18" charset="0"/>
                  <a:cs typeface="Times New Roman" pitchFamily="18" charset="0"/>
                </a:rPr>
                <a:t>Apel</a:t>
              </a:r>
              <a:r>
                <a:rPr lang="en-US" sz="2800" i="1" dirty="0" smtClean="0">
                  <a:latin typeface="Times New Roman" pitchFamily="18" charset="0"/>
                  <a:cs typeface="Times New Roman" pitchFamily="18" charset="0"/>
                </a:rPr>
                <a:t> J.R. </a:t>
              </a:r>
              <a:r>
                <a:rPr lang="en-US" sz="2800" dirty="0" smtClean="0">
                  <a:latin typeface="Times New Roman" pitchFamily="18" charset="0"/>
                  <a:cs typeface="Times New Roman" pitchFamily="18" charset="0"/>
                </a:rPr>
                <a:t>An improved ocean surface wave vector spectrum //</a:t>
              </a:r>
              <a:r>
                <a:rPr lang="en-US" sz="2800" i="1" dirty="0" smtClean="0">
                  <a:latin typeface="Times New Roman" pitchFamily="18" charset="0"/>
                  <a:cs typeface="Times New Roman" pitchFamily="18" charset="0"/>
                </a:rPr>
                <a:t> J. Geophysical Research. </a:t>
              </a:r>
              <a:r>
                <a:rPr lang="en-US" sz="2800" dirty="0" smtClean="0">
                  <a:latin typeface="Times New Roman" pitchFamily="18" charset="0"/>
                  <a:cs typeface="Times New Roman" pitchFamily="18" charset="0"/>
                </a:rPr>
                <a:t>1994. V. 99. P. 16.269–16.291.</a:t>
              </a:r>
            </a:p>
            <a:p>
              <a:pPr algn="just">
                <a:defRPr/>
              </a:pPr>
              <a:endParaRPr lang="ru-RU" sz="2800" b="1" dirty="0" smtClean="0">
                <a:latin typeface="Times New Roman" pitchFamily="18" charset="0"/>
                <a:cs typeface="Times New Roman" pitchFamily="18" charset="0"/>
              </a:endParaRPr>
            </a:p>
          </p:txBody>
        </p:sp>
        <p:sp>
          <p:nvSpPr>
            <p:cNvPr id="42" name="Прямоугольник 41"/>
            <p:cNvSpPr/>
            <p:nvPr/>
          </p:nvSpPr>
          <p:spPr bwMode="auto">
            <a:xfrm>
              <a:off x="16273463" y="20974033"/>
              <a:ext cx="15002086" cy="5715040"/>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r>
                <a:rPr lang="ru-RU" sz="2800" b="1" dirty="0" smtClean="0">
                  <a:latin typeface="Times New Roman" pitchFamily="18" charset="0"/>
                  <a:cs typeface="Times New Roman" pitchFamily="18" charset="0"/>
                </a:rPr>
                <a:t>Нормирование переменных</a:t>
              </a:r>
            </a:p>
            <a:p>
              <a:pPr algn="just"/>
              <a:r>
                <a:rPr lang="ru-RU" sz="2800" dirty="0" smtClean="0">
                  <a:latin typeface="Times New Roman" pitchFamily="18" charset="0"/>
                  <a:cs typeface="Times New Roman" pitchFamily="18" charset="0"/>
                </a:rPr>
                <a:t>	</a:t>
              </a:r>
            </a:p>
            <a:p>
              <a:pPr algn="just"/>
              <a:r>
                <a:rPr lang="ru-RU" sz="2800" dirty="0" smtClean="0">
                  <a:latin typeface="Times New Roman" pitchFamily="18" charset="0"/>
                  <a:cs typeface="Times New Roman" pitchFamily="18" charset="0"/>
                </a:rPr>
                <a:t>	Существует ряд способов нормализации и нормировки входных данных. В данной работе был применен способ нормировки используемый при построении регрессий, а именно – переход в безразмерную систему координат. Нормировка выполняется как для входных, так и для выходных данных.</a:t>
              </a:r>
            </a:p>
            <a:p>
              <a:pPr algn="just"/>
              <a:r>
                <a:rPr lang="ru-RU" sz="2800" dirty="0" smtClean="0">
                  <a:latin typeface="Times New Roman" pitchFamily="18" charset="0"/>
                  <a:cs typeface="Times New Roman" pitchFamily="18" charset="0"/>
                </a:rPr>
                <a:t>	Формулы для преобразования имеют следующий вид: </a:t>
              </a:r>
              <a:r>
                <a:rPr lang="ru-RU" sz="2800" i="1" dirty="0" smtClean="0">
                  <a:latin typeface="Times New Roman" pitchFamily="18" charset="0"/>
                  <a:cs typeface="Times New Roman" pitchFamily="18" charset="0"/>
                </a:rPr>
                <a:t>x</a:t>
              </a:r>
              <a:r>
                <a:rPr lang="ru-RU" sz="2800" i="1" baseline="30000" dirty="0" smtClean="0">
                  <a:latin typeface="Times New Roman" pitchFamily="18" charset="0"/>
                  <a:cs typeface="Times New Roman" pitchFamily="18" charset="0"/>
                </a:rPr>
                <a:t>0</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min</a:t>
              </a:r>
              <a:r>
                <a:rPr lang="ru-RU" sz="2800" i="1"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max</a:t>
              </a:r>
              <a:r>
                <a:rPr lang="ru-RU" sz="2800" dirty="0" smtClean="0">
                  <a:latin typeface="Times New Roman" pitchFamily="18" charset="0"/>
                  <a:cs typeface="Times New Roman" pitchFamily="18" charset="0"/>
                </a:rPr>
                <a:t>)/2 и </a:t>
              </a:r>
              <a:r>
                <a:rPr lang="ru-RU" sz="2800" dirty="0" err="1" smtClean="0">
                  <a:latin typeface="Times New Roman" pitchFamily="18" charset="0"/>
                  <a:cs typeface="Times New Roman" pitchFamily="18" charset="0"/>
                </a:rPr>
                <a:t>Δ</a:t>
              </a:r>
              <a:r>
                <a:rPr lang="ru-RU" sz="2800" i="1" dirty="0" err="1" smtClean="0">
                  <a:latin typeface="Times New Roman" pitchFamily="18" charset="0"/>
                  <a:cs typeface="Times New Roman" pitchFamily="18" charset="0"/>
                </a:rPr>
                <a:t>x</a:t>
              </a:r>
              <a:r>
                <a:rPr lang="ru-RU" sz="2800" dirty="0" err="1"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min</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max</a:t>
              </a:r>
              <a:r>
                <a:rPr lang="ru-RU" sz="2800" dirty="0" smtClean="0">
                  <a:latin typeface="Times New Roman" pitchFamily="18" charset="0"/>
                  <a:cs typeface="Times New Roman" pitchFamily="18" charset="0"/>
                </a:rPr>
                <a:t>)/2, где </a:t>
              </a:r>
              <a:r>
                <a:rPr lang="ru-RU" sz="2800" dirty="0" err="1" smtClean="0">
                  <a:latin typeface="Times New Roman" pitchFamily="18" charset="0"/>
                  <a:cs typeface="Times New Roman" pitchFamily="18" charset="0"/>
                </a:rPr>
                <a:t>Δ</a:t>
              </a:r>
              <a:r>
                <a:rPr lang="ru-RU" sz="2800" i="1" dirty="0" err="1" smtClean="0">
                  <a:latin typeface="Times New Roman" pitchFamily="18" charset="0"/>
                  <a:cs typeface="Times New Roman" pitchFamily="18" charset="0"/>
                </a:rPr>
                <a:t>x</a:t>
              </a:r>
              <a:r>
                <a:rPr lang="ru-RU" sz="2800" dirty="0" err="1"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интервал варьирования по оси </a:t>
              </a:r>
              <a:r>
                <a:rPr lang="ru-RU" sz="2800" i="1" dirty="0" err="1" smtClean="0">
                  <a:latin typeface="Times New Roman" pitchFamily="18" charset="0"/>
                  <a:cs typeface="Times New Roman" pitchFamily="18" charset="0"/>
                </a:rPr>
                <a:t>х</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x</a:t>
              </a:r>
              <a:r>
                <a:rPr lang="ru-RU" sz="2800" i="1" baseline="30000" dirty="0" smtClean="0">
                  <a:latin typeface="Times New Roman" pitchFamily="18" charset="0"/>
                  <a:cs typeface="Times New Roman" pitchFamily="18" charset="0"/>
                </a:rPr>
                <a:t>0</a:t>
              </a:r>
              <a:r>
                <a:rPr lang="ru-RU" sz="2800" dirty="0" smtClean="0">
                  <a:latin typeface="Times New Roman" pitchFamily="18" charset="0"/>
                  <a:cs typeface="Times New Roman" pitchFamily="18" charset="0"/>
                </a:rPr>
                <a:t> – центр новой системы. Переход от координат </a:t>
              </a:r>
              <a:r>
                <a:rPr lang="ru-RU" sz="2800" i="1" dirty="0" smtClean="0">
                  <a:latin typeface="Times New Roman" pitchFamily="18" charset="0"/>
                  <a:cs typeface="Times New Roman" pitchFamily="18" charset="0"/>
                </a:rPr>
                <a:t>x</a:t>
              </a:r>
              <a:r>
                <a:rPr lang="ru-RU" sz="2800" i="1" baseline="-25000"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x</a:t>
              </a:r>
              <a:r>
                <a:rPr lang="ru-RU" sz="2800" i="1" baseline="-25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n</a:t>
              </a:r>
              <a:r>
                <a:rPr lang="ru-RU" sz="2800" dirty="0" smtClean="0">
                  <a:latin typeface="Times New Roman" pitchFamily="18" charset="0"/>
                  <a:cs typeface="Times New Roman" pitchFamily="18" charset="0"/>
                </a:rPr>
                <a:t> к новой безразмерной системе координат </a:t>
              </a:r>
              <a:r>
                <a:rPr lang="ru-RU" sz="2800" i="1" dirty="0" err="1" smtClean="0">
                  <a:latin typeface="Times New Roman" pitchFamily="18" charset="0"/>
                  <a:cs typeface="Times New Roman" pitchFamily="18" charset="0"/>
                </a:rPr>
                <a:t>x</a:t>
              </a:r>
              <a:r>
                <a:rPr lang="en-US" sz="2800" i="1" dirty="0" smtClean="0">
                  <a:latin typeface="Times New Roman" pitchFamily="18" charset="0"/>
                  <a:cs typeface="Times New Roman" pitchFamily="18" charset="0"/>
                </a:rPr>
                <a:t>’</a:t>
              </a:r>
              <a:r>
                <a:rPr lang="ru-RU" sz="2800" i="1" baseline="-25000" dirty="0" smtClean="0">
                  <a:latin typeface="Times New Roman" pitchFamily="18" charset="0"/>
                  <a:cs typeface="Times New Roman" pitchFamily="18" charset="0"/>
                </a:rPr>
                <a:t>1</a:t>
              </a:r>
              <a:r>
                <a:rPr lang="ru-RU" sz="2800"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x</a:t>
              </a:r>
              <a:r>
                <a:rPr lang="en-US" sz="2800" i="1" dirty="0" smtClean="0">
                  <a:latin typeface="Times New Roman" pitchFamily="18" charset="0"/>
                  <a:cs typeface="Times New Roman" pitchFamily="18" charset="0"/>
                </a:rPr>
                <a:t>’</a:t>
              </a:r>
              <a:r>
                <a:rPr lang="ru-RU" sz="2800" i="1" baseline="-25000" dirty="0" smtClean="0">
                  <a:latin typeface="Times New Roman" pitchFamily="18" charset="0"/>
                  <a:cs typeface="Times New Roman" pitchFamily="18" charset="0"/>
                </a:rPr>
                <a:t>2</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en-US" sz="2800" i="1" dirty="0" smtClean="0">
                  <a:latin typeface="Times New Roman" pitchFamily="18" charset="0"/>
                  <a:cs typeface="Times New Roman" pitchFamily="18" charset="0"/>
                </a:rPr>
                <a:t>’</a:t>
              </a:r>
              <a:r>
                <a:rPr lang="ru-RU" sz="2800" i="1" baseline="-25000" dirty="0" err="1" smtClean="0">
                  <a:latin typeface="Times New Roman" pitchFamily="18" charset="0"/>
                  <a:cs typeface="Times New Roman" pitchFamily="18" charset="0"/>
                </a:rPr>
                <a:t>n</a:t>
              </a:r>
              <a:r>
                <a:rPr lang="ru-RU" sz="2800" dirty="0" smtClean="0">
                  <a:latin typeface="Times New Roman" pitchFamily="18" charset="0"/>
                  <a:cs typeface="Times New Roman" pitchFamily="18" charset="0"/>
                </a:rPr>
                <a:t> осуществляется линейным преобразованием координат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 </a:t>
              </a:r>
              <a:r>
                <a:rPr lang="ru-RU" sz="2800" i="1" dirty="0" smtClean="0">
                  <a:latin typeface="Times New Roman" pitchFamily="18" charset="0"/>
                  <a:cs typeface="Times New Roman" pitchFamily="18" charset="0"/>
                </a:rPr>
                <a:t>x</a:t>
              </a:r>
              <a:r>
                <a:rPr lang="ru-RU" sz="2800" i="1" baseline="30000" dirty="0" smtClean="0">
                  <a:latin typeface="Times New Roman" pitchFamily="18" charset="0"/>
                  <a:cs typeface="Times New Roman" pitchFamily="18" charset="0"/>
                </a:rPr>
                <a:t>0</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Δ</a:t>
              </a:r>
              <a:r>
                <a:rPr lang="ru-RU" sz="2800" i="1" dirty="0" err="1" smtClean="0">
                  <a:latin typeface="Times New Roman" pitchFamily="18" charset="0"/>
                  <a:cs typeface="Times New Roman" pitchFamily="18" charset="0"/>
                </a:rPr>
                <a:t>x</a:t>
              </a:r>
              <a:r>
                <a:rPr lang="ru-RU" sz="2800"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 1...</a:t>
              </a:r>
              <a:r>
                <a:rPr lang="ru-RU" sz="2800" i="1" dirty="0" smtClean="0">
                  <a:latin typeface="Times New Roman" pitchFamily="18" charset="0"/>
                  <a:cs typeface="Times New Roman" pitchFamily="18" charset="0"/>
                </a:rPr>
                <a:t>n</a:t>
              </a:r>
              <a:r>
                <a:rPr lang="ru-RU" sz="2800" dirty="0" smtClean="0">
                  <a:latin typeface="Times New Roman" pitchFamily="18" charset="0"/>
                  <a:cs typeface="Times New Roman" pitchFamily="18" charset="0"/>
                </a:rPr>
                <a:t>), где </a:t>
              </a:r>
              <a:r>
                <a:rPr lang="ru-RU" sz="2800" i="1" dirty="0" err="1" smtClean="0">
                  <a:latin typeface="Times New Roman" pitchFamily="18" charset="0"/>
                  <a:cs typeface="Times New Roman" pitchFamily="18" charset="0"/>
                </a:rPr>
                <a:t>n</a:t>
              </a:r>
              <a:r>
                <a:rPr lang="ru-RU" sz="2800" dirty="0" smtClean="0">
                  <a:latin typeface="Times New Roman" pitchFamily="18" charset="0"/>
                  <a:cs typeface="Times New Roman" pitchFamily="18" charset="0"/>
                </a:rPr>
                <a:t> – количество значений переменной </a:t>
              </a:r>
              <a:r>
                <a:rPr lang="ru-RU" sz="2800" i="1" dirty="0" smtClean="0">
                  <a:latin typeface="Times New Roman" pitchFamily="18" charset="0"/>
                  <a:cs typeface="Times New Roman" pitchFamily="18" charset="0"/>
                </a:rPr>
                <a:t>х</a:t>
              </a:r>
              <a:r>
                <a:rPr lang="ru-RU" sz="2800" dirty="0" smtClean="0">
                  <a:latin typeface="Times New Roman" pitchFamily="18" charset="0"/>
                  <a:cs typeface="Times New Roman" pitchFamily="18" charset="0"/>
                </a:rPr>
                <a:t>. В нормированном виде верхний уровень равен +1, нижний уровень равен –1 (-1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 1), координаты центра равны нулю и совпадают с началом координат безразмерной системы. Обратный переход выполняется по формуле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i</a:t>
              </a:r>
              <a:r>
                <a:rPr lang="ru-RU" sz="2800" dirty="0" smtClean="0">
                  <a:latin typeface="Times New Roman" pitchFamily="18" charset="0"/>
                  <a:cs typeface="Times New Roman" pitchFamily="18" charset="0"/>
                </a:rPr>
                <a:t> = </a:t>
              </a:r>
              <a:r>
                <a:rPr lang="ru-RU" sz="2800" i="1" dirty="0" err="1" smtClean="0">
                  <a:latin typeface="Times New Roman" pitchFamily="18" charset="0"/>
                  <a:cs typeface="Times New Roman" pitchFamily="18" charset="0"/>
                </a:rPr>
                <a:t>x'</a:t>
              </a:r>
              <a:r>
                <a:rPr lang="ru-RU" sz="2800" i="1" baseline="-25000" dirty="0" err="1" smtClean="0">
                  <a:latin typeface="Times New Roman" pitchFamily="18" charset="0"/>
                  <a:cs typeface="Times New Roman" pitchFamily="18" charset="0"/>
                </a:rPr>
                <a:t>i</a:t>
              </a:r>
              <a:r>
                <a:rPr lang="ru-RU" sz="2800" i="1" baseline="-25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Δ</a:t>
              </a:r>
              <a:r>
                <a:rPr lang="ru-RU" sz="2800" i="1" dirty="0" err="1" smtClean="0">
                  <a:latin typeface="Times New Roman" pitchFamily="18" charset="0"/>
                  <a:cs typeface="Times New Roman" pitchFamily="18" charset="0"/>
                </a:rPr>
                <a:t>x</a:t>
              </a:r>
              <a:r>
                <a:rPr lang="ru-RU" sz="2800" dirty="0" err="1"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x</a:t>
              </a:r>
              <a:r>
                <a:rPr lang="ru-RU" sz="2800" i="1" baseline="30000" dirty="0" smtClean="0">
                  <a:latin typeface="Times New Roman" pitchFamily="18" charset="0"/>
                  <a:cs typeface="Times New Roman" pitchFamily="18" charset="0"/>
                </a:rPr>
                <a:t>0</a:t>
              </a:r>
              <a:r>
                <a:rPr lang="ru-RU" sz="2800" dirty="0" smtClean="0">
                  <a:latin typeface="Times New Roman" pitchFamily="18" charset="0"/>
                  <a:cs typeface="Times New Roman" pitchFamily="18" charset="0"/>
                </a:rPr>
                <a:t>.</a:t>
              </a:r>
            </a:p>
            <a:p>
              <a:pPr algn="just"/>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5" name="Прямоугольник 44"/>
            <p:cNvSpPr/>
            <p:nvPr/>
          </p:nvSpPr>
          <p:spPr bwMode="auto">
            <a:xfrm>
              <a:off x="16273463" y="40762359"/>
              <a:ext cx="15001874" cy="4071966"/>
            </a:xfrm>
            <a:prstGeom prst="rect">
              <a:avLst/>
            </a:prstGeom>
            <a:solidFill>
              <a:srgbClr val="0066CC">
                <a:alpha val="10000"/>
              </a:srgbClr>
            </a:solidFill>
            <a:ln w="19050" cap="flat" cmpd="sng" algn="ctr">
              <a:solidFill>
                <a:schemeClr val="tx1">
                  <a:lumMod val="95000"/>
                  <a:lumOff val="5000"/>
                </a:schemeClr>
              </a:solidFill>
              <a:prstDash val="solid"/>
              <a:round/>
              <a:headEnd type="none" w="med" len="med"/>
              <a:tailEnd type="none" w="med" len="med"/>
            </a:ln>
            <a:effectLst/>
          </p:spPr>
          <p:txBody>
            <a:bodyPr/>
            <a:lstStyle/>
            <a:p>
              <a:pPr algn="ctr">
                <a:defRPr/>
              </a:pPr>
              <a:r>
                <a:rPr lang="ru-RU" sz="2800" b="1" dirty="0" smtClean="0">
                  <a:latin typeface="Times New Roman" pitchFamily="18" charset="0"/>
                  <a:cs typeface="Times New Roman" pitchFamily="18" charset="0"/>
                </a:rPr>
                <a:t>Заключение</a:t>
              </a:r>
            </a:p>
            <a:p>
              <a:pPr algn="ctr">
                <a:defRPr/>
              </a:pPr>
              <a:endParaRPr lang="ru-RU" sz="2800" b="1" dirty="0" smtClean="0">
                <a:latin typeface="Times New Roman" pitchFamily="18" charset="0"/>
                <a:cs typeface="Times New Roman" pitchFamily="18" charset="0"/>
              </a:endParaRPr>
            </a:p>
            <a:p>
              <a:pPr algn="just">
                <a:lnSpc>
                  <a:spcPct val="114000"/>
                </a:lnSpc>
                <a:defRPr/>
              </a:pPr>
              <a:r>
                <a:rPr lang="ru-RU" sz="2800" dirty="0" smtClean="0">
                  <a:latin typeface="Times New Roman" pitchFamily="18" charset="0"/>
                  <a:cs typeface="Times New Roman" pitchFamily="18" charset="0"/>
                </a:rPr>
                <a:t>	Применение нормировки входных и выходных данных при реализации нейронной сети позволило решить задачу восстановления параметров спектра ветрового волнения с точностью, превышающей аналогичные результаты применения метода НРРС. Представленные результаты свидетельствуют о том, что нейронные сети пригодны для решения задачи восстановления формы спектра кривизны гравитационно-капиллярных волн по данным угловых радиометрических измерений.</a:t>
              </a:r>
            </a:p>
            <a:p>
              <a:pPr algn="just">
                <a:defRPr/>
              </a:pPr>
              <a:r>
                <a:rPr lang="ru-RU" sz="2800" dirty="0" smtClean="0">
                  <a:latin typeface="Times New Roman" pitchFamily="18" charset="0"/>
                  <a:cs typeface="Times New Roman" pitchFamily="18" charset="0"/>
                </a:rPr>
                <a:t>	</a:t>
              </a:r>
            </a:p>
            <a:p>
              <a:pPr algn="just">
                <a:defRPr/>
              </a:pPr>
              <a:r>
                <a:rPr lang="ru-RU" sz="2800" dirty="0" smtClean="0">
                  <a:latin typeface="Times New Roman" pitchFamily="18" charset="0"/>
                  <a:cs typeface="Times New Roman" pitchFamily="18" charset="0"/>
                </a:rPr>
                <a:t>	</a:t>
              </a:r>
            </a:p>
            <a:p>
              <a:pPr algn="just">
                <a:defRPr/>
              </a:pPr>
              <a:endParaRPr lang="ru-RU" sz="2800" dirty="0" smtClean="0">
                <a:latin typeface="Times New Roman" pitchFamily="18" charset="0"/>
                <a:cs typeface="Times New Roman" pitchFamily="18" charset="0"/>
              </a:endParaRPr>
            </a:p>
          </p:txBody>
        </p:sp>
        <p:pic>
          <p:nvPicPr>
            <p:cNvPr id="2" name="Picture 5" descr="D:\09_Rabota\07_OOP\MatLab\Spectr\02_Net_Spectr\Восстановленный спектр_Norm_Постер.emf"/>
            <p:cNvPicPr>
              <a:picLocks noChangeAspect="1" noChangeArrowheads="1"/>
            </p:cNvPicPr>
            <p:nvPr/>
          </p:nvPicPr>
          <p:blipFill>
            <a:blip r:embed="rId5"/>
            <a:srcRect/>
            <a:stretch>
              <a:fillRect/>
            </a:stretch>
          </p:blipFill>
          <p:spPr bwMode="auto">
            <a:xfrm>
              <a:off x="16844967" y="27689205"/>
              <a:ext cx="13771451" cy="12644122"/>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ru-RU" sz="9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ru-RU" sz="99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5790</TotalTime>
  <Words>200</Words>
  <Application>Microsoft PowerPoint</Application>
  <PresentationFormat>Произвольный</PresentationFormat>
  <Paragraphs>112</Paragraphs>
  <Slides>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Times New Roman</vt:lpstr>
      <vt:lpstr>Оформление по умолчанию</vt:lpstr>
      <vt:lpstr>Слайд 1</vt:lpstr>
    </vt:vector>
  </TitlesOfParts>
  <Company>SUPERHOMA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Ilya</dc:creator>
  <cp:lastModifiedBy>Ilya</cp:lastModifiedBy>
  <cp:revision>560</cp:revision>
  <dcterms:created xsi:type="dcterms:W3CDTF">2004-11-12T05:46:25Z</dcterms:created>
  <dcterms:modified xsi:type="dcterms:W3CDTF">2017-11-14T09:19:37Z</dcterms:modified>
</cp:coreProperties>
</file>